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310" r:id="rId6"/>
    <p:sldId id="301" r:id="rId7"/>
    <p:sldId id="314" r:id="rId8"/>
    <p:sldId id="261" r:id="rId9"/>
    <p:sldId id="263" r:id="rId10"/>
    <p:sldId id="321" r:id="rId11"/>
    <p:sldId id="319" r:id="rId12"/>
    <p:sldId id="269" r:id="rId13"/>
    <p:sldId id="326" r:id="rId14"/>
    <p:sldId id="303" r:id="rId15"/>
    <p:sldId id="315" r:id="rId16"/>
    <p:sldId id="320" r:id="rId17"/>
    <p:sldId id="264" r:id="rId18"/>
    <p:sldId id="305" r:id="rId19"/>
    <p:sldId id="317" r:id="rId20"/>
    <p:sldId id="316" r:id="rId21"/>
    <p:sldId id="281" r:id="rId22"/>
    <p:sldId id="322" r:id="rId23"/>
    <p:sldId id="282" r:id="rId24"/>
    <p:sldId id="283" r:id="rId25"/>
    <p:sldId id="284" r:id="rId26"/>
    <p:sldId id="324" r:id="rId27"/>
    <p:sldId id="325" r:id="rId28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66" autoAdjust="0"/>
    <p:restoredTop sz="94700" autoAdjust="0"/>
  </p:normalViewPr>
  <p:slideViewPr>
    <p:cSldViewPr>
      <p:cViewPr>
        <p:scale>
          <a:sx n="114" d="100"/>
          <a:sy n="114" d="100"/>
        </p:scale>
        <p:origin x="-12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6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3381E-BAF1-4B33-8FF6-1B374C450D31}" type="datetimeFigureOut">
              <a:rPr lang="cs-CZ" smtClean="0"/>
              <a:pPr/>
              <a:t>7.11.2017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AF261-7FA8-45AA-A4AA-A92D2143429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040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02108A-907B-4626-B2BB-A0068B8E1F27}" type="datetimeFigureOut">
              <a:rPr lang="cs-CZ"/>
              <a:pPr>
                <a:defRPr/>
              </a:pPr>
              <a:t>7.11.2017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35F4A-36AD-40ED-A0A4-223D5BF91CA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58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525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A9497-61BA-4737-8F46-073DCCDBF16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205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39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35F4A-36AD-40ED-A0A4-223D5BF91CA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46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2"/>
          <p:cNvSpPr>
            <a:spLocks noGrp="1"/>
          </p:cNvSpPr>
          <p:nvPr>
            <p:ph type="subTitle" idx="4294967295"/>
          </p:nvPr>
        </p:nvSpPr>
        <p:spPr bwMode="auto">
          <a:xfrm>
            <a:off x="395288" y="3860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/>
              <a:t>Nadpis </a:t>
            </a:r>
            <a:r>
              <a:rPr lang="cs-CZ" dirty="0" err="1" smtClean="0"/>
              <a:t>powerpointové</a:t>
            </a:r>
            <a:endParaRPr lang="cs-CZ" dirty="0" smtClean="0"/>
          </a:p>
          <a:p>
            <a:r>
              <a:rPr lang="cs-CZ" dirty="0" smtClean="0"/>
              <a:t>prezentace</a:t>
            </a:r>
          </a:p>
          <a:p>
            <a:r>
              <a:rPr lang="cs-CZ" dirty="0" smtClean="0"/>
              <a:t>ve třech řádcích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070992"/>
          </a:xfrm>
        </p:spPr>
        <p:txBody>
          <a:bodyPr/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09634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096344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04056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060849"/>
            <a:ext cx="3008313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908719"/>
            <a:ext cx="5486400" cy="3818855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92D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obsah svis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5040560"/>
          </a:xfrm>
        </p:spPr>
        <p:txBody>
          <a:bodyPr vert="eaVert"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504056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08721"/>
            <a:ext cx="2057400" cy="5040560"/>
          </a:xfrm>
        </p:spPr>
        <p:txBody>
          <a:bodyPr vert="eaVert"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08721"/>
            <a:ext cx="6019800" cy="5040560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DBA-5F7A-41E2-9B1F-2C7A4CEDD5E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039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ana 3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 txBox="1">
            <a:spLocks/>
          </p:cNvSpPr>
          <p:nvPr userDrawn="1"/>
        </p:nvSpPr>
        <p:spPr>
          <a:xfrm>
            <a:off x="395288" y="6165850"/>
            <a:ext cx="784225" cy="5667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cs-CZ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323528" y="3933056"/>
            <a:ext cx="5256584" cy="1728192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3528392" cy="4032448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Arial" pitchFamily="34" charset="0"/>
              <a:buChar char="|"/>
              <a:defRPr sz="145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8424936" cy="50405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283968" y="1628800"/>
            <a:ext cx="4535487" cy="2303462"/>
          </a:xfrm>
          <a:prstGeom prst="rect">
            <a:avLst/>
          </a:prstGeom>
        </p:spPr>
        <p:txBody>
          <a:bodyPr/>
          <a:lstStyle>
            <a:lvl1pPr algn="l">
              <a:buNone/>
              <a:defRPr sz="1800" b="1" baseline="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</a:t>
            </a:r>
          </a:p>
          <a:p>
            <a:pPr lvl="0"/>
            <a:r>
              <a:rPr lang="cs-CZ" dirty="0" smtClean="0"/>
              <a:t>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6"/>
          <p:cNvSpPr>
            <a:spLocks noGrp="1"/>
          </p:cNvSpPr>
          <p:nvPr>
            <p:ph type="body" sz="quarter" idx="10"/>
          </p:nvPr>
        </p:nvSpPr>
        <p:spPr>
          <a:xfrm>
            <a:off x="395536" y="1628800"/>
            <a:ext cx="3528392" cy="4032448"/>
          </a:xfrm>
          <a:prstGeom prst="rect">
            <a:avLst/>
          </a:prstGeom>
        </p:spPr>
        <p:txBody>
          <a:bodyPr/>
          <a:lstStyle>
            <a:lvl1pPr>
              <a:buClr>
                <a:srgbClr val="92D050"/>
              </a:buClr>
              <a:buFont typeface="Arial" pitchFamily="34" charset="0"/>
              <a:buChar char="|"/>
              <a:defRPr sz="1450" baseline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9" name="Zástupný symbol pro text 10"/>
          <p:cNvSpPr>
            <a:spLocks noGrp="1"/>
          </p:cNvSpPr>
          <p:nvPr>
            <p:ph type="body" sz="quarter" idx="11"/>
          </p:nvPr>
        </p:nvSpPr>
        <p:spPr>
          <a:xfrm>
            <a:off x="395536" y="1052736"/>
            <a:ext cx="3528392" cy="50405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obrázek 13"/>
          <p:cNvSpPr>
            <a:spLocks noGrp="1"/>
          </p:cNvSpPr>
          <p:nvPr>
            <p:ph type="pic" sz="quarter" idx="15"/>
          </p:nvPr>
        </p:nvSpPr>
        <p:spPr>
          <a:xfrm>
            <a:off x="4067175" y="1052736"/>
            <a:ext cx="4681289" cy="460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B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926976"/>
          </a:xfrm>
        </p:spPr>
        <p:txBody>
          <a:bodyPr/>
          <a:lstStyle>
            <a:lvl1pPr>
              <a:defRPr sz="3200">
                <a:solidFill>
                  <a:srgbClr val="92D05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8839"/>
            <a:ext cx="4038600" cy="38164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8839"/>
            <a:ext cx="4038600" cy="381642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1062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349500"/>
            <a:ext cx="82296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E61391EA-15C2-47D0-8962-14939FD3A20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mskoly.cz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1000" t="-15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dnadpis 2"/>
          <p:cNvSpPr>
            <a:spLocks noGrp="1"/>
          </p:cNvSpPr>
          <p:nvPr>
            <p:ph type="subTitle" idx="4294967295"/>
          </p:nvPr>
        </p:nvSpPr>
        <p:spPr>
          <a:xfrm>
            <a:off x="395288" y="3860800"/>
            <a:ext cx="8748712" cy="17526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sz="4400" b="1" dirty="0" smtClean="0">
                <a:latin typeface="Arial" charset="0"/>
                <a:cs typeface="Arial" charset="0"/>
              </a:rPr>
              <a:t>Přijímací řízení na střední školy</a:t>
            </a:r>
          </a:p>
          <a:p>
            <a:pPr marL="0" indent="0" algn="ctr" eaLnBrk="1" hangingPunct="1">
              <a:buNone/>
            </a:pPr>
            <a:r>
              <a:rPr lang="cs-CZ" sz="2400" b="1" dirty="0" smtClean="0">
                <a:latin typeface="Arial" charset="0"/>
                <a:cs typeface="Arial" charset="0"/>
              </a:rPr>
              <a:t>pro školní rok</a:t>
            </a:r>
            <a:r>
              <a:rPr lang="cs-CZ" sz="4400" b="1" dirty="0" smtClean="0">
                <a:latin typeface="Arial" charset="0"/>
                <a:cs typeface="Arial" charset="0"/>
              </a:rPr>
              <a:t> 2018/2019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Kritéria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1</a:t>
            </a:r>
            <a:r>
              <a:rPr lang="cs-CZ" sz="2400" dirty="0"/>
              <a:t>. hodnocení na vysvědčení z předchozího 		    vzdělávání</a:t>
            </a:r>
          </a:p>
          <a:p>
            <a:pPr marL="0" indent="0">
              <a:buNone/>
            </a:pPr>
            <a:r>
              <a:rPr lang="cs-CZ" sz="2400" dirty="0" smtClean="0"/>
              <a:t>2</a:t>
            </a:r>
            <a:r>
              <a:rPr lang="cs-CZ" sz="2400" dirty="0"/>
              <a:t>. jednotná přijímací zkouška</a:t>
            </a:r>
          </a:p>
          <a:p>
            <a:pPr marL="0" indent="0">
              <a:buNone/>
            </a:pPr>
            <a:r>
              <a:rPr lang="cs-CZ" sz="2400" dirty="0" smtClean="0"/>
              <a:t>3</a:t>
            </a:r>
            <a:r>
              <a:rPr lang="cs-CZ" sz="2400" dirty="0"/>
              <a:t>. školní přijímací zkouška </a:t>
            </a:r>
            <a:r>
              <a:rPr lang="cs-CZ" sz="2000" dirty="0"/>
              <a:t>(v kompetenci ředitele SŠ)</a:t>
            </a:r>
          </a:p>
          <a:p>
            <a:pPr marL="0" indent="0">
              <a:buNone/>
            </a:pPr>
            <a:r>
              <a:rPr lang="cs-CZ" sz="2400" dirty="0" smtClean="0"/>
              <a:t>4</a:t>
            </a:r>
            <a:r>
              <a:rPr lang="cs-CZ" sz="2400" dirty="0"/>
              <a:t>. případně další skutečnosti, které osvědčují   	vhodné schopnosti, vědomosti a zájmy uchazeče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399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23528" y="1124744"/>
            <a:ext cx="8568952" cy="502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Jednotné přijímací zkoušky </a:t>
            </a:r>
            <a:br>
              <a:rPr lang="cs-CZ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cs-CZ" sz="3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</a:t>
            </a:r>
            <a:r>
              <a:rPr lang="cs-CZ" sz="3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cs-CZ" sz="3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týkají: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oborů vzdělání s maturitní </a:t>
            </a:r>
            <a:r>
              <a:rPr lang="cs-CZ" sz="2600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zkouškou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 smtClean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cs-CZ" sz="3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netýkají se: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skupiny </a:t>
            </a:r>
            <a:r>
              <a:rPr lang="cs-CZ" sz="2600" dirty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oborů 82 Umění a užité umění (kde je součástí přijímacího řízení talentová zkouška)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cs-CZ" sz="2600" dirty="0" smtClean="0">
                <a:solidFill>
                  <a:schemeClr val="tx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zkráceného studia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cs-CZ" sz="2000" dirty="0">
              <a:solidFill>
                <a:schemeClr val="tx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8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62038"/>
            <a:ext cx="8291264" cy="926802"/>
          </a:xfrm>
        </p:spPr>
        <p:txBody>
          <a:bodyPr/>
          <a:lstStyle/>
          <a:p>
            <a:r>
              <a:rPr lang="cs-CZ" sz="3200" dirty="0" smtClean="0">
                <a:solidFill>
                  <a:schemeClr val="tx1"/>
                </a:solidFill>
              </a:rPr>
              <a:t>Jednotné přijímací zkoušky</a:t>
            </a:r>
            <a:endParaRPr lang="cs-CZ" sz="32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91264" cy="3888432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/>
              <a:t>- </a:t>
            </a:r>
            <a:r>
              <a:rPr lang="cs-CZ" sz="2400" dirty="0" smtClean="0"/>
              <a:t>  didaktické </a:t>
            </a:r>
            <a:r>
              <a:rPr lang="cs-CZ" sz="2400" dirty="0"/>
              <a:t>testy z ČJL a MA a její aplikace</a:t>
            </a:r>
          </a:p>
          <a:p>
            <a:pPr>
              <a:buFontTx/>
              <a:buChar char="-"/>
            </a:pPr>
            <a:endParaRPr lang="cs-CZ" sz="800" dirty="0" smtClean="0"/>
          </a:p>
          <a:p>
            <a:pPr>
              <a:buFontTx/>
              <a:buChar char="-"/>
            </a:pPr>
            <a:r>
              <a:rPr lang="cs-CZ" sz="2400" dirty="0" smtClean="0"/>
              <a:t>každý uchazeč </a:t>
            </a:r>
            <a:r>
              <a:rPr lang="cs-CZ" sz="2400" b="1" dirty="0" smtClean="0"/>
              <a:t>může</a:t>
            </a:r>
            <a:r>
              <a:rPr lang="cs-CZ" sz="2400" dirty="0" smtClean="0"/>
              <a:t> jednotné přijímací zkoušky konat </a:t>
            </a:r>
            <a:r>
              <a:rPr lang="cs-CZ" sz="2400" b="1" dirty="0" smtClean="0"/>
              <a:t>dvakrát</a:t>
            </a:r>
            <a:r>
              <a:rPr lang="cs-CZ" sz="2400" dirty="0" smtClean="0"/>
              <a:t> (do celkového hodnocení se započítává lepší výsledek)</a:t>
            </a:r>
          </a:p>
          <a:p>
            <a:pPr marL="0" indent="0">
              <a:buNone/>
            </a:pPr>
            <a:endParaRPr lang="cs-CZ" sz="800" dirty="0" smtClean="0"/>
          </a:p>
          <a:p>
            <a:pPr>
              <a:buFontTx/>
              <a:buChar char="-"/>
            </a:pPr>
            <a:r>
              <a:rPr lang="cs-CZ" sz="2400" u="sng" dirty="0" smtClean="0"/>
              <a:t>v prvním stanoveném termínu</a:t>
            </a:r>
            <a:r>
              <a:rPr lang="cs-CZ" sz="2400" dirty="0" smtClean="0"/>
              <a:t> (12. nebo 13.4.2018) </a:t>
            </a:r>
            <a:br>
              <a:rPr lang="cs-CZ" sz="2400" dirty="0" smtClean="0"/>
            </a:br>
            <a:r>
              <a:rPr lang="cs-CZ" sz="2400" dirty="0" smtClean="0"/>
              <a:t>ve škole uvedené </a:t>
            </a:r>
            <a:r>
              <a:rPr lang="cs-CZ" sz="2400" b="1" dirty="0" smtClean="0"/>
              <a:t>na přihlášce v první pořadí</a:t>
            </a:r>
          </a:p>
          <a:p>
            <a:pPr marL="0" indent="0">
              <a:buNone/>
            </a:pPr>
            <a:endParaRPr lang="cs-CZ" sz="900" dirty="0" smtClean="0"/>
          </a:p>
          <a:p>
            <a:pPr>
              <a:buFontTx/>
              <a:buChar char="-"/>
            </a:pPr>
            <a:r>
              <a:rPr lang="cs-CZ" sz="2400" u="sng" dirty="0" smtClean="0"/>
              <a:t>ve druhém stanoveném termínu</a:t>
            </a:r>
            <a:r>
              <a:rPr lang="cs-CZ" sz="2400" dirty="0" smtClean="0"/>
              <a:t> (16. nebo 17.4.2018) </a:t>
            </a:r>
            <a:br>
              <a:rPr lang="cs-CZ" sz="2400" dirty="0" smtClean="0"/>
            </a:br>
            <a:r>
              <a:rPr lang="cs-CZ" sz="2400" dirty="0" smtClean="0"/>
              <a:t>ve škole uvedené </a:t>
            </a:r>
            <a:r>
              <a:rPr lang="cs-CZ" sz="2400" b="1" dirty="0" smtClean="0"/>
              <a:t>na přihlášce ve druhém pořadí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74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tx1"/>
                </a:solidFill>
              </a:rPr>
              <a:t>Jednotné přijímací zkoušky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přípravu, distribuci, vyhodnocení testů zajišťuje Centrum pro zjišťování výsledků </a:t>
            </a:r>
            <a:r>
              <a:rPr lang="cs-CZ" sz="2400" dirty="0" smtClean="0"/>
              <a:t>vzdělávání</a:t>
            </a:r>
          </a:p>
          <a:p>
            <a:pPr marL="0" indent="0">
              <a:buNone/>
            </a:pPr>
            <a:endParaRPr lang="cs-CZ" sz="1100" dirty="0"/>
          </a:p>
          <a:p>
            <a:r>
              <a:rPr lang="cs-CZ" sz="2400" dirty="0"/>
              <a:t>podíl hodnocení přijímací zkoušky na celkovém hodnocení – </a:t>
            </a:r>
            <a:r>
              <a:rPr lang="cs-CZ" sz="2400" dirty="0">
                <a:solidFill>
                  <a:srgbClr val="FF0000"/>
                </a:solidFill>
              </a:rPr>
              <a:t>60 %</a:t>
            </a:r>
            <a:r>
              <a:rPr lang="cs-CZ" sz="2400" dirty="0"/>
              <a:t> </a:t>
            </a:r>
            <a:br>
              <a:rPr lang="cs-CZ" sz="2400" dirty="0"/>
            </a:br>
            <a:r>
              <a:rPr lang="cs-CZ" sz="2400" dirty="0"/>
              <a:t>(gymnázium se sportovní přípravou – </a:t>
            </a:r>
            <a:r>
              <a:rPr lang="cs-CZ" sz="2400" dirty="0">
                <a:solidFill>
                  <a:srgbClr val="FF0000"/>
                </a:solidFill>
              </a:rPr>
              <a:t>40 </a:t>
            </a:r>
            <a:r>
              <a:rPr lang="cs-CZ" sz="2400" dirty="0" smtClean="0">
                <a:solidFill>
                  <a:srgbClr val="FF0000"/>
                </a:solidFill>
              </a:rPr>
              <a:t>%</a:t>
            </a:r>
            <a:r>
              <a:rPr lang="cs-CZ" sz="2400" dirty="0" smtClean="0"/>
              <a:t>)</a:t>
            </a:r>
          </a:p>
          <a:p>
            <a:endParaRPr lang="cs-CZ" sz="2400" dirty="0"/>
          </a:p>
          <a:p>
            <a:r>
              <a:rPr lang="cs-CZ" sz="2400" dirty="0" smtClean="0"/>
              <a:t>ředitel SŠ může stanovit </a:t>
            </a:r>
            <a:r>
              <a:rPr lang="cs-CZ" sz="2400" b="1" dirty="0" smtClean="0"/>
              <a:t>hranici úspěšnosti</a:t>
            </a:r>
            <a:r>
              <a:rPr lang="cs-CZ" sz="2400" dirty="0" smtClean="0"/>
              <a:t> v jednotné zkoušce</a:t>
            </a: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853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638770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Termíny přijímacích zkoušek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800"/>
            <a:ext cx="828092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Jednotné</a:t>
            </a:r>
            <a:r>
              <a:rPr lang="cs-CZ" sz="2400" dirty="0" smtClean="0"/>
              <a:t> přijímací zkoušky: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12. a 16. dubna 2018</a:t>
            </a:r>
            <a:r>
              <a:rPr lang="cs-CZ" sz="2400" dirty="0" smtClean="0"/>
              <a:t> – čtyřleté studium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13. a 17. dubna 2018 </a:t>
            </a:r>
            <a:r>
              <a:rPr lang="cs-CZ" sz="2400" dirty="0" smtClean="0"/>
              <a:t>– šestileté a osmileté gymnázium</a:t>
            </a:r>
          </a:p>
          <a:p>
            <a:pPr marL="0" indent="0">
              <a:buNone/>
            </a:pPr>
            <a:endParaRPr lang="cs-CZ" sz="1050" dirty="0" smtClean="0"/>
          </a:p>
          <a:p>
            <a:pPr marL="0" indent="0">
              <a:buNone/>
            </a:pPr>
            <a:endParaRPr lang="cs-CZ" sz="12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400" b="1" dirty="0"/>
              <a:t>Školní</a:t>
            </a:r>
            <a:r>
              <a:rPr lang="cs-CZ" sz="2400" dirty="0"/>
              <a:t> přijímací </a:t>
            </a:r>
            <a:r>
              <a:rPr lang="cs-CZ" sz="2400" dirty="0" smtClean="0"/>
              <a:t>zkoušky:</a:t>
            </a:r>
            <a:r>
              <a:rPr lang="cs-CZ" sz="2400" dirty="0" smtClean="0">
                <a:sym typeface="Wingdings" panose="05000000000000000000" pitchFamily="2" charset="2"/>
              </a:rPr>
              <a:t>  </a:t>
            </a:r>
            <a:r>
              <a:rPr lang="cs-CZ" sz="1900" dirty="0" smtClean="0">
                <a:sym typeface="Wingdings" panose="05000000000000000000" pitchFamily="2" charset="2"/>
              </a:rPr>
              <a:t>(škola stanoví 2 termíny)</a:t>
            </a:r>
            <a:endParaRPr lang="cs-CZ" sz="1900" dirty="0" smtClean="0"/>
          </a:p>
          <a:p>
            <a:pPr marL="0" indent="0">
              <a:buNone/>
            </a:pPr>
            <a:r>
              <a:rPr lang="cs-CZ" sz="2400" b="1" dirty="0" smtClean="0">
                <a:solidFill>
                  <a:srgbClr val="FF0000"/>
                </a:solidFill>
              </a:rPr>
              <a:t>12</a:t>
            </a:r>
            <a:r>
              <a:rPr lang="cs-CZ" sz="2400" b="1" dirty="0">
                <a:solidFill>
                  <a:srgbClr val="FF0000"/>
                </a:solidFill>
              </a:rPr>
              <a:t>. – </a:t>
            </a:r>
            <a:r>
              <a:rPr lang="cs-CZ" sz="2400" b="1" dirty="0" smtClean="0">
                <a:solidFill>
                  <a:srgbClr val="FF0000"/>
                </a:solidFill>
              </a:rPr>
              <a:t>28. dubna 2018 </a:t>
            </a:r>
            <a:r>
              <a:rPr lang="cs-CZ" sz="2400" dirty="0"/>
              <a:t>(obory s </a:t>
            </a:r>
            <a:r>
              <a:rPr lang="cs-CZ" sz="2400" dirty="0" smtClean="0"/>
              <a:t>MZ)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rgbClr val="FF0000"/>
                </a:solidFill>
              </a:rPr>
              <a:t>22. – 30. dubna </a:t>
            </a:r>
            <a:r>
              <a:rPr lang="cs-CZ" sz="2400" b="1" dirty="0" smtClean="0">
                <a:solidFill>
                  <a:srgbClr val="FF0000"/>
                </a:solidFill>
              </a:rPr>
              <a:t>2018 </a:t>
            </a:r>
            <a:r>
              <a:rPr lang="cs-CZ" sz="2400" dirty="0" smtClean="0"/>
              <a:t>(ostatní obory)</a:t>
            </a:r>
            <a:endParaRPr lang="cs-CZ" sz="2400" dirty="0"/>
          </a:p>
          <a:p>
            <a:pPr marL="0" indent="0">
              <a:buNone/>
            </a:pPr>
            <a:endParaRPr lang="cs-CZ" sz="2400" b="1" dirty="0" smtClean="0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3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52752"/>
          </a:xfrm>
        </p:spPr>
        <p:txBody>
          <a:bodyPr/>
          <a:lstStyle/>
          <a:p>
            <a:pPr marL="0" indent="0" algn="ctr">
              <a:buNone/>
            </a:pPr>
            <a:r>
              <a:rPr lang="cs-CZ" sz="3600" dirty="0">
                <a:solidFill>
                  <a:schemeClr val="tx1"/>
                </a:solidFill>
              </a:rPr>
              <a:t>Náhradní termíny </a:t>
            </a:r>
            <a:endParaRPr lang="cs-CZ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2000" dirty="0" smtClean="0"/>
              <a:t>-  </a:t>
            </a:r>
            <a:r>
              <a:rPr lang="cs-CZ" sz="2400" dirty="0" smtClean="0"/>
              <a:t>pokud se uchazeč do 3 dnů písemně omluví řediteli dané   školy (jen vážné důvody – např. zdravotní)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Jednotná přijímací zkouška</a:t>
            </a:r>
            <a:r>
              <a:rPr lang="cs-CZ" dirty="0" smtClean="0"/>
              <a:t> – </a:t>
            </a:r>
            <a:r>
              <a:rPr lang="cs-CZ" sz="2800" dirty="0" smtClean="0"/>
              <a:t>10. a 11.5.2018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00B050"/>
                </a:solidFill>
              </a:rPr>
              <a:t>Školní přijímací zkouška</a:t>
            </a:r>
            <a:r>
              <a:rPr lang="cs-CZ" dirty="0" smtClean="0"/>
              <a:t> – </a:t>
            </a:r>
            <a:r>
              <a:rPr lang="cs-CZ" sz="2200" dirty="0"/>
              <a:t>stanoví ředitel SŠ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                                 </a:t>
            </a:r>
            <a:r>
              <a:rPr lang="cs-CZ" sz="2200" b="1" dirty="0" smtClean="0">
                <a:solidFill>
                  <a:srgbClr val="FF0000"/>
                </a:solidFill>
              </a:rPr>
              <a:t>do </a:t>
            </a:r>
            <a:r>
              <a:rPr lang="cs-CZ" sz="2200" b="1" dirty="0">
                <a:solidFill>
                  <a:srgbClr val="FF0000"/>
                </a:solidFill>
              </a:rPr>
              <a:t>1 měsíce</a:t>
            </a:r>
            <a:r>
              <a:rPr lang="cs-CZ" sz="2200" dirty="0"/>
              <a:t> od konání </a:t>
            </a:r>
            <a:r>
              <a:rPr lang="cs-CZ" sz="2200" dirty="0" smtClean="0"/>
              <a:t>přijímacích </a:t>
            </a:r>
            <a:r>
              <a:rPr lang="cs-CZ" sz="2200" dirty="0"/>
              <a:t>zkoušek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33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Výsledky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Centrum zpřístupní výsledky zkoušky nejpozději </a:t>
            </a:r>
            <a:br>
              <a:rPr lang="cs-CZ" sz="2600" dirty="0" smtClean="0"/>
            </a:br>
            <a:r>
              <a:rPr lang="cs-CZ" sz="2600" dirty="0" smtClean="0"/>
              <a:t>do 28.4.</a:t>
            </a:r>
          </a:p>
          <a:p>
            <a:r>
              <a:rPr lang="cs-CZ" sz="2600" dirty="0" smtClean="0"/>
              <a:t>ukončení hodnocení a zveřejnění výsledků </a:t>
            </a:r>
            <a:br>
              <a:rPr lang="cs-CZ" sz="2600" dirty="0" smtClean="0"/>
            </a:br>
            <a:r>
              <a:rPr lang="cs-CZ" sz="2600" dirty="0" smtClean="0"/>
              <a:t>do 2 pracovních dnů od zpřístupnění výsledků Centrem</a:t>
            </a:r>
          </a:p>
          <a:p>
            <a:r>
              <a:rPr lang="cs-CZ" sz="2600" dirty="0" smtClean="0"/>
              <a:t>zveřejnění seznamu přijatých uchazečů</a:t>
            </a:r>
          </a:p>
          <a:p>
            <a:r>
              <a:rPr lang="cs-CZ" sz="2600" dirty="0" smtClean="0"/>
              <a:t>předání (zaslání) rozhodnutí nepřijatým uchazečům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7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Gymnázium se sportovní přípravou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4leté, 6leté, 8leté   (79-42-K/…</a:t>
            </a:r>
          </a:p>
          <a:p>
            <a:r>
              <a:rPr lang="cs-CZ" sz="2600" dirty="0" smtClean="0"/>
              <a:t>obor s talentovou zkouškou</a:t>
            </a:r>
          </a:p>
          <a:p>
            <a:r>
              <a:rPr lang="cs-CZ" sz="2600" dirty="0" smtClean="0"/>
              <a:t>povinnost konat jednotnou přijímací zkoušku</a:t>
            </a:r>
          </a:p>
          <a:p>
            <a:r>
              <a:rPr lang="cs-CZ" sz="2600" dirty="0" smtClean="0"/>
              <a:t>talentové zkoušky</a:t>
            </a:r>
            <a:r>
              <a:rPr lang="cs-CZ" sz="2800" dirty="0" smtClean="0"/>
              <a:t> – </a:t>
            </a:r>
            <a:r>
              <a:rPr lang="cs-CZ" sz="2000" dirty="0" smtClean="0"/>
              <a:t>2.1. – 15.2.2018</a:t>
            </a:r>
          </a:p>
          <a:p>
            <a:r>
              <a:rPr lang="cs-CZ" sz="2600" dirty="0" smtClean="0"/>
              <a:t>jednotné přijímací zkoušky </a:t>
            </a:r>
            <a:r>
              <a:rPr lang="cs-CZ" sz="2800" dirty="0" smtClean="0"/>
              <a:t>– </a:t>
            </a:r>
            <a:r>
              <a:rPr lang="cs-CZ" sz="2000" dirty="0" smtClean="0"/>
              <a:t>12., 13., 16. a 17.4.2018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2038"/>
            <a:ext cx="8229600" cy="63877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tx1"/>
                </a:solidFill>
              </a:rPr>
              <a:t>Zápisové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4000" dirty="0" smtClean="0">
                <a:solidFill>
                  <a:schemeClr val="tx1"/>
                </a:solidFill>
              </a:rPr>
              <a:t>lístky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00808"/>
            <a:ext cx="8301608" cy="432048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cs-CZ" sz="1900" dirty="0" smtClean="0"/>
          </a:p>
          <a:p>
            <a:r>
              <a:rPr lang="cs-CZ" sz="5100" dirty="0" smtClean="0"/>
              <a:t>vydává         základní škola</a:t>
            </a:r>
            <a:r>
              <a:rPr lang="cs-CZ" sz="4200" dirty="0" smtClean="0"/>
              <a:t> </a:t>
            </a:r>
            <a:r>
              <a:rPr lang="cs-CZ" sz="3400" dirty="0" smtClean="0"/>
              <a:t>(pouze svým žákům)</a:t>
            </a:r>
          </a:p>
          <a:p>
            <a:pPr marL="0" lvl="3" indent="0">
              <a:buNone/>
            </a:pPr>
            <a:r>
              <a:rPr lang="cs-CZ" sz="4200" dirty="0"/>
              <a:t>	 </a:t>
            </a:r>
            <a:r>
              <a:rPr lang="cs-CZ" sz="4200" dirty="0" smtClean="0"/>
              <a:t>               </a:t>
            </a:r>
            <a:r>
              <a:rPr lang="cs-CZ" sz="5100" dirty="0" smtClean="0"/>
              <a:t>krajský úřad</a:t>
            </a:r>
            <a:r>
              <a:rPr lang="cs-CZ" sz="4200" dirty="0" smtClean="0"/>
              <a:t> </a:t>
            </a:r>
            <a:r>
              <a:rPr lang="cs-CZ" sz="3400" dirty="0" smtClean="0"/>
              <a:t>(příslušný podle místa trvalého pobytu)</a:t>
            </a:r>
          </a:p>
          <a:p>
            <a:pPr marL="0" lvl="3" indent="0">
              <a:buNone/>
            </a:pPr>
            <a:endParaRPr lang="cs-CZ" sz="3000" dirty="0"/>
          </a:p>
          <a:p>
            <a:r>
              <a:rPr lang="cs-CZ" sz="5100" dirty="0"/>
              <a:t>náhradní zápisový </a:t>
            </a:r>
            <a:r>
              <a:rPr lang="cs-CZ" sz="5100" dirty="0" smtClean="0"/>
              <a:t>lístek (</a:t>
            </a:r>
            <a:r>
              <a:rPr lang="cs-CZ" sz="3400" dirty="0" smtClean="0"/>
              <a:t>vydává ten, kdo vydal původní)</a:t>
            </a:r>
            <a:endParaRPr lang="cs-CZ" sz="3400" dirty="0"/>
          </a:p>
          <a:p>
            <a:endParaRPr lang="cs-CZ" sz="2500" dirty="0" smtClean="0"/>
          </a:p>
          <a:p>
            <a:r>
              <a:rPr lang="cs-CZ" sz="5100" dirty="0" smtClean="0"/>
              <a:t>odevzdání zápisového lístku </a:t>
            </a:r>
            <a:r>
              <a:rPr lang="cs-CZ" sz="5100" dirty="0"/>
              <a:t>do 10 pracovních dnů </a:t>
            </a:r>
            <a:r>
              <a:rPr lang="cs-CZ" sz="5100" dirty="0" smtClean="0"/>
              <a:t/>
            </a:r>
            <a:br>
              <a:rPr lang="cs-CZ" sz="5100" dirty="0" smtClean="0"/>
            </a:br>
            <a:r>
              <a:rPr lang="cs-CZ" sz="5100" dirty="0" smtClean="0"/>
              <a:t>od oznámení (zveřejnění) rozhodnutí</a:t>
            </a:r>
            <a:r>
              <a:rPr lang="cs-CZ" sz="3600" dirty="0" smtClean="0"/>
              <a:t> </a:t>
            </a:r>
          </a:p>
          <a:p>
            <a:endParaRPr lang="cs-CZ" sz="2500" dirty="0" smtClean="0"/>
          </a:p>
          <a:p>
            <a:r>
              <a:rPr lang="cs-CZ" sz="5100" dirty="0" smtClean="0"/>
              <a:t>zápisový lístek lze uplatnit </a:t>
            </a:r>
            <a:r>
              <a:rPr lang="cs-CZ" sz="5100" b="1" dirty="0"/>
              <a:t>jen jednou </a:t>
            </a:r>
            <a:endParaRPr lang="cs-CZ" sz="5100" b="1" dirty="0" smtClean="0"/>
          </a:p>
          <a:p>
            <a:pPr marL="0" indent="0">
              <a:buNone/>
            </a:pPr>
            <a:r>
              <a:rPr lang="cs-CZ" sz="4200" dirty="0"/>
              <a:t> </a:t>
            </a:r>
            <a:r>
              <a:rPr lang="cs-CZ" sz="4200" dirty="0" smtClean="0"/>
              <a:t>    </a:t>
            </a:r>
            <a:r>
              <a:rPr lang="cs-CZ" sz="3800" dirty="0" smtClean="0"/>
              <a:t>zpětvzetí je možné pouze v případě:       přijetí na základě odvolání </a:t>
            </a:r>
            <a:br>
              <a:rPr lang="cs-CZ" sz="3800" dirty="0" smtClean="0"/>
            </a:br>
            <a:r>
              <a:rPr lang="cs-CZ" sz="3800" dirty="0" smtClean="0"/>
              <a:t>                                                                      přijetí </a:t>
            </a:r>
            <a:r>
              <a:rPr lang="cs-CZ" sz="3800" dirty="0"/>
              <a:t>do oboru vzdělání </a:t>
            </a:r>
            <a:br>
              <a:rPr lang="cs-CZ" sz="3800" dirty="0"/>
            </a:br>
            <a:r>
              <a:rPr lang="cs-CZ" sz="3800" dirty="0"/>
              <a:t>				</a:t>
            </a:r>
            <a:r>
              <a:rPr lang="cs-CZ" sz="3800" dirty="0" smtClean="0"/>
              <a:t>            s </a:t>
            </a:r>
            <a:r>
              <a:rPr lang="cs-CZ" sz="3800" dirty="0"/>
              <a:t>talentovou zkouškou </a:t>
            </a:r>
            <a:endParaRPr lang="cs-CZ" sz="2500" dirty="0" smtClean="0"/>
          </a:p>
          <a:p>
            <a:endParaRPr lang="cs-CZ" sz="2500" dirty="0" smtClean="0"/>
          </a:p>
          <a:p>
            <a:r>
              <a:rPr lang="cs-CZ" sz="4200" b="1" dirty="0" smtClean="0">
                <a:solidFill>
                  <a:srgbClr val="FF0000"/>
                </a:solidFill>
              </a:rPr>
              <a:t>POZOR</a:t>
            </a:r>
            <a:r>
              <a:rPr lang="cs-CZ" sz="4200" dirty="0" smtClean="0">
                <a:solidFill>
                  <a:srgbClr val="FF0000"/>
                </a:solidFill>
              </a:rPr>
              <a:t> – od 1.9.2017 je nezbytné používat nový formulář ZL</a:t>
            </a: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18</a:t>
            </a:fld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4572000" y="4725144"/>
            <a:ext cx="1440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572000" y="4725144"/>
            <a:ext cx="1440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1951253" y="205154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943708" y="2051546"/>
            <a:ext cx="36004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3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19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26454" t="19687" r="39093" b="4845"/>
          <a:stretch/>
        </p:blipFill>
        <p:spPr>
          <a:xfrm>
            <a:off x="2843808" y="138336"/>
            <a:ext cx="5412053" cy="666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37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chemeClr val="tx1"/>
                </a:solidFill>
                <a:ea typeface="Calibri"/>
              </a:rPr>
              <a:t>Právní 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zákon č. </a:t>
            </a:r>
            <a:r>
              <a:rPr lang="cs-CZ" sz="2600" b="1" dirty="0" smtClean="0"/>
              <a:t>561/2004</a:t>
            </a:r>
            <a:r>
              <a:rPr lang="cs-CZ" sz="2600" dirty="0" smtClean="0"/>
              <a:t> Sb., o předškolním, základním, středním, vyšším odborném a jiném vzdělávání (školský zákon)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vyhláška č. </a:t>
            </a:r>
            <a:r>
              <a:rPr lang="cs-CZ" sz="2600" b="1" dirty="0"/>
              <a:t>353/2016</a:t>
            </a:r>
            <a:r>
              <a:rPr lang="cs-CZ" sz="2600" dirty="0"/>
              <a:t> Sb., o přijímacím řízení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ke </a:t>
            </a:r>
            <a:r>
              <a:rPr lang="cs-CZ" sz="2600" dirty="0"/>
              <a:t>střednímu vzdělávání</a:t>
            </a:r>
            <a:r>
              <a:rPr lang="cs-CZ" sz="2400" dirty="0"/>
              <a:t> – </a:t>
            </a:r>
            <a:r>
              <a:rPr lang="cs-CZ" sz="2000" dirty="0" smtClean="0">
                <a:solidFill>
                  <a:srgbClr val="FF0000"/>
                </a:solidFill>
              </a:rPr>
              <a:t>platná od minulého školního roku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31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Odvolací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odvolání se podává písemně ve lhůtě </a:t>
            </a:r>
            <a:r>
              <a:rPr lang="cs-CZ" sz="2400" b="1" dirty="0" smtClean="0">
                <a:solidFill>
                  <a:srgbClr val="FF0000"/>
                </a:solidFill>
              </a:rPr>
              <a:t>3 pracovních dnů</a:t>
            </a:r>
            <a:r>
              <a:rPr lang="cs-CZ" sz="2400" dirty="0" smtClean="0"/>
              <a:t> od doručení rozhodnutí prostřednictvím ředitele střední školy (je možné zaslat poštou i poslední den lhůty)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ředitel SŠ               </a:t>
            </a:r>
            <a:r>
              <a:rPr lang="cs-CZ" sz="2400" dirty="0" err="1" smtClean="0"/>
              <a:t>autoremedura</a:t>
            </a:r>
            <a:endParaRPr lang="cs-CZ" sz="2400" dirty="0" smtClean="0"/>
          </a:p>
          <a:p>
            <a:pPr marL="0" lvl="6" indent="0" eaLnBrk="0" fontAlgn="base" hangingPunct="0">
              <a:spcAft>
                <a:spcPct val="0"/>
              </a:spcAft>
              <a:buNone/>
            </a:pPr>
            <a:r>
              <a:rPr lang="cs-CZ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s-CZ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  postoupení </a:t>
            </a:r>
            <a:r>
              <a:rPr lang="cs-CZ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spisu na </a:t>
            </a:r>
            <a:r>
              <a:rPr lang="cs-CZ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KrÚ</a:t>
            </a:r>
            <a:endParaRPr lang="cs-CZ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20</a:t>
            </a:fld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483768" y="4221088"/>
            <a:ext cx="8640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2483768" y="4221088"/>
            <a:ext cx="864096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1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Další kola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 smtClean="0"/>
              <a:t>počet kol přijímacího řízení není omezen</a:t>
            </a:r>
          </a:p>
          <a:p>
            <a:r>
              <a:rPr lang="cs-CZ" sz="2600" dirty="0" smtClean="0"/>
              <a:t>zcela v režii střední školy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(stanovení počtu volných míst, kritérií, termínů)</a:t>
            </a:r>
          </a:p>
          <a:p>
            <a:r>
              <a:rPr lang="cs-CZ" sz="2600" dirty="0"/>
              <a:t>neomezené množství </a:t>
            </a:r>
            <a:r>
              <a:rPr lang="cs-CZ" sz="2600" dirty="0" smtClean="0"/>
              <a:t>přihlášek – </a:t>
            </a:r>
            <a:r>
              <a:rPr lang="cs-CZ" sz="2600" b="1" dirty="0" smtClean="0"/>
              <a:t>vyplní se jen jedna škola (jedna kolonka)</a:t>
            </a:r>
          </a:p>
          <a:p>
            <a:r>
              <a:rPr lang="cs-CZ" sz="2600" dirty="0" smtClean="0"/>
              <a:t>možnost použít výsledky jednotné přijímací zkoušky</a:t>
            </a:r>
          </a:p>
          <a:p>
            <a:r>
              <a:rPr lang="cs-CZ" sz="2600" dirty="0" smtClean="0"/>
              <a:t>SŠ zveřejní ve škole + způsobem umožňujícím dálkový přístup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2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Přehled volných míst na SŠ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po 1. kole přijímacího řízení bude přehled volných míst na středních školách všech zřizovatelů zveřejněn na </a:t>
            </a:r>
            <a:r>
              <a:rPr lang="cs-CZ" sz="2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www.jmskoly.cz</a:t>
            </a:r>
            <a:endParaRPr lang="cs-CZ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sz="2600" dirty="0"/>
              <a:t>SŠ zveřejní </a:t>
            </a:r>
            <a:r>
              <a:rPr lang="cs-CZ" sz="2600" dirty="0" smtClean="0"/>
              <a:t>volná místa:</a:t>
            </a:r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ve </a:t>
            </a:r>
            <a:r>
              <a:rPr lang="cs-CZ" sz="2600" dirty="0"/>
              <a:t>škole + způsobem umožňujícím dálkový přístup</a:t>
            </a:r>
          </a:p>
          <a:p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743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Podpora vybraných učebních oborů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prospěchová stipendia </a:t>
            </a:r>
            <a:r>
              <a:rPr lang="cs-CZ" sz="2000" dirty="0"/>
              <a:t>(</a:t>
            </a:r>
            <a:r>
              <a:rPr lang="cs-CZ" sz="2000" dirty="0" smtClean="0"/>
              <a:t>podrobnosti na www.jmskoly.cz)</a:t>
            </a:r>
          </a:p>
          <a:p>
            <a:r>
              <a:rPr lang="cs-CZ" sz="2400" u="sng" dirty="0" smtClean="0"/>
              <a:t>podporované učební obory</a:t>
            </a:r>
            <a:r>
              <a:rPr lang="cs-CZ" sz="2400" dirty="0" smtClean="0"/>
              <a:t>: nástrojař, klempíř, elektrikář – silnoproud, pekař, řezník – uzenář, čalouník, mechanik plynových zařízení, kominík, malíř, malíř – lakýrník, podlahář, tesař, zedník, pokrývač</a:t>
            </a:r>
          </a:p>
          <a:p>
            <a:r>
              <a:rPr lang="cs-CZ" sz="2400" dirty="0" smtClean="0"/>
              <a:t>žáci obdrží finanční prostředky z rozpočtu JMK</a:t>
            </a:r>
          </a:p>
          <a:p>
            <a:pPr lvl="1"/>
            <a:r>
              <a:rPr lang="cs-CZ" sz="1600" dirty="0" smtClean="0"/>
              <a:t>1. ročník -  1 500 Kč za pololetí</a:t>
            </a:r>
          </a:p>
          <a:p>
            <a:pPr lvl="1"/>
            <a:r>
              <a:rPr lang="cs-CZ" sz="1600" dirty="0" smtClean="0"/>
              <a:t>2. ročník -  2 000 Kč za pololetí</a:t>
            </a:r>
          </a:p>
          <a:p>
            <a:pPr lvl="1"/>
            <a:r>
              <a:rPr lang="cs-CZ" sz="1600" dirty="0" smtClean="0"/>
              <a:t>3. ročník -  2 500 Kč za pololetí</a:t>
            </a:r>
            <a:endParaRPr lang="cs-CZ" sz="1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25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Maturitní zkoušky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 smtClean="0"/>
              <a:t>šk</a:t>
            </a:r>
            <a:r>
              <a:rPr lang="cs-CZ" sz="2400" dirty="0" smtClean="0"/>
              <a:t>. rok 2020/2021 - poprvé povinná zkouška </a:t>
            </a:r>
            <a:br>
              <a:rPr lang="cs-CZ" sz="2400" dirty="0" smtClean="0"/>
            </a:br>
            <a:r>
              <a:rPr lang="cs-CZ" sz="2400" dirty="0" smtClean="0"/>
              <a:t>z matematiky v rámci společné části maturitní zkoušky (gymnázia a lycea)</a:t>
            </a:r>
          </a:p>
          <a:p>
            <a:r>
              <a:rPr lang="cs-CZ" sz="2400" dirty="0" err="1" smtClean="0"/>
              <a:t>šk</a:t>
            </a:r>
            <a:r>
              <a:rPr lang="cs-CZ" sz="2400" dirty="0" smtClean="0"/>
              <a:t>. rok 2021/2022 - </a:t>
            </a:r>
            <a:r>
              <a:rPr lang="cs-CZ" sz="2400" dirty="0"/>
              <a:t>povinná zkouška z matematiky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rámci společné části maturitní </a:t>
            </a:r>
            <a:r>
              <a:rPr lang="cs-CZ" sz="2400" dirty="0" smtClean="0"/>
              <a:t>zkoušky (ostatní obory)</a:t>
            </a:r>
          </a:p>
          <a:p>
            <a:r>
              <a:rPr lang="cs-CZ" sz="2400" dirty="0" smtClean="0"/>
              <a:t>obory bez povinné MZ z matematiky</a:t>
            </a:r>
          </a:p>
          <a:p>
            <a:pPr marL="0" indent="0">
              <a:buNone/>
            </a:pPr>
            <a:r>
              <a:rPr lang="cs-CZ" sz="2000" dirty="0" smtClean="0"/>
              <a:t>(skupina oborů 53 - Zdravotnictví, 82 – Umění a užité umění, M a L5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Sociální činnost)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	</a:t>
            </a:r>
          </a:p>
          <a:p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241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Informační zdroje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www.msmt.cz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www.jmskoly.cz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www.cermat.cz</a:t>
            </a:r>
          </a:p>
          <a:p>
            <a:pPr marL="0" indent="0">
              <a:buNone/>
            </a:pP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www jednotlivých středních škol </a:t>
            </a:r>
            <a:endParaRPr lang="cs-CZ" sz="20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95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tx1"/>
                </a:solidFill>
              </a:rPr>
              <a:t>Změny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nové formuláře přihlášek</a:t>
            </a:r>
          </a:p>
          <a:p>
            <a:pPr marL="0" indent="0">
              <a:buNone/>
            </a:pPr>
            <a:r>
              <a:rPr lang="cs-CZ" sz="2000" dirty="0" smtClean="0"/>
              <a:t>   (jen drobné úpravy – doručovací adresa, údaje o zákonném zástupci)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 smtClean="0"/>
              <a:t>je umožněno </a:t>
            </a:r>
            <a:r>
              <a:rPr lang="cs-CZ" sz="2400" dirty="0" smtClean="0"/>
              <a:t>prominout přijímací zkoušku</a:t>
            </a:r>
            <a:r>
              <a:rPr lang="cs-CZ" sz="2000" dirty="0" smtClean="0"/>
              <a:t> z českého jazyka osobám, které získaly předchozí vzdělání ve škole mimo území ČR (dosud to bylo možné jen u cizinců) – znalost ČJ se prověřuje rozhovorem)</a:t>
            </a:r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16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Přijímací řízení do oborů vzdělání </a:t>
            </a:r>
            <a:b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 talentovou zkouškou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208912" cy="331236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přihlášky </a:t>
            </a:r>
            <a:endParaRPr lang="cs-CZ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termín odevzdání přihlášek ke vzdělávání –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cs-CZ" sz="2400" b="1" dirty="0" smtClean="0">
                <a:solidFill>
                  <a:srgbClr val="FF0000"/>
                </a:solidFill>
              </a:rPr>
              <a:t>    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30.11.2017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zveřejnění kritérií přijímacího řízení SŠ –</a:t>
            </a:r>
            <a:r>
              <a: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31.10.2017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talentové zkoušky - </a:t>
            </a:r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leden 2018</a:t>
            </a:r>
            <a:r>
              <a:rPr lang="cs-CZ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přijetí možnost podání 2 přihlášek v řádném</a:t>
            </a:r>
          </a:p>
          <a:p>
            <a:pPr algn="l"/>
            <a:r>
              <a:rPr lang="cs-CZ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termínu</a:t>
            </a:r>
            <a:endParaRPr lang="cs-CZ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A1DBA-5F7A-41E2-9B1F-2C7A4CEDD5E0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72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2008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1. kolo přijímacího řízení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3960440"/>
          </a:xfrm>
        </p:spPr>
        <p:txBody>
          <a:bodyPr>
            <a:normAutofit/>
          </a:bodyPr>
          <a:lstStyle/>
          <a:p>
            <a:endParaRPr lang="cs-CZ" sz="2600" dirty="0" smtClean="0"/>
          </a:p>
          <a:p>
            <a:r>
              <a:rPr lang="cs-CZ" sz="2600" dirty="0" smtClean="0"/>
              <a:t>zveřejnění kritérií SŠ – do </a:t>
            </a:r>
            <a:r>
              <a:rPr lang="cs-CZ" sz="2600" b="1" dirty="0" smtClean="0">
                <a:solidFill>
                  <a:srgbClr val="FF0000"/>
                </a:solidFill>
              </a:rPr>
              <a:t>31. ledna 2018</a:t>
            </a:r>
          </a:p>
          <a:p>
            <a:pPr marL="0" indent="0">
              <a:buNone/>
            </a:pPr>
            <a:endParaRPr lang="cs-CZ" sz="2600" b="1" dirty="0" smtClean="0">
              <a:solidFill>
                <a:srgbClr val="FF0000"/>
              </a:solidFill>
            </a:endParaRPr>
          </a:p>
          <a:p>
            <a:r>
              <a:rPr lang="cs-CZ" sz="2600" b="1" dirty="0" smtClean="0"/>
              <a:t>2 přihlášky </a:t>
            </a:r>
            <a:r>
              <a:rPr lang="cs-CZ" sz="2600" dirty="0" smtClean="0"/>
              <a:t>(na 2 školy nebo na 1 školu a 2 obory)</a:t>
            </a:r>
          </a:p>
          <a:p>
            <a:pPr marL="0" indent="0">
              <a:buNone/>
            </a:pPr>
            <a:endParaRPr lang="cs-CZ" sz="2600" dirty="0" smtClean="0"/>
          </a:p>
          <a:p>
            <a:r>
              <a:rPr lang="cs-CZ" sz="2600" dirty="0" smtClean="0"/>
              <a:t>termín podání přihlášek do </a:t>
            </a:r>
            <a:r>
              <a:rPr lang="cs-CZ" sz="2600" b="1" u="sng" dirty="0" smtClean="0">
                <a:solidFill>
                  <a:srgbClr val="FF0000"/>
                </a:solidFill>
              </a:rPr>
              <a:t>1. března 2018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0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9807"/>
            <a:ext cx="4032448" cy="563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66155"/>
            <a:ext cx="3888432" cy="567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769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7055"/>
            <a:ext cx="6418336" cy="641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81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tx1"/>
                </a:solidFill>
              </a:rPr>
              <a:t>Možnosti vyplnění formuláře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772816"/>
            <a:ext cx="7344816" cy="4464496"/>
          </a:xfrm>
        </p:spPr>
        <p:txBody>
          <a:bodyPr>
            <a:normAutofit/>
          </a:bodyPr>
          <a:lstStyle/>
          <a:p>
            <a:r>
              <a:rPr lang="cs-CZ" sz="2600" dirty="0" smtClean="0"/>
              <a:t>použití dvou originálních formulářů</a:t>
            </a:r>
          </a:p>
          <a:p>
            <a:endParaRPr lang="cs-CZ" sz="1200" dirty="0" smtClean="0"/>
          </a:p>
          <a:p>
            <a:r>
              <a:rPr lang="cs-CZ" sz="2600" dirty="0" smtClean="0"/>
              <a:t>jeden originál formuláře + kopie</a:t>
            </a:r>
            <a:r>
              <a:rPr lang="cs-CZ" sz="3000" dirty="0" smtClean="0"/>
              <a:t> </a:t>
            </a:r>
            <a:r>
              <a:rPr lang="cs-CZ" sz="2000" i="1" dirty="0" smtClean="0"/>
              <a:t>(oba musí být opatřeny originálními podpisy a razítky)</a:t>
            </a:r>
          </a:p>
          <a:p>
            <a:endParaRPr lang="cs-CZ" sz="1200" dirty="0"/>
          </a:p>
          <a:p>
            <a:r>
              <a:rPr lang="cs-CZ" sz="2600" dirty="0" smtClean="0"/>
              <a:t>elektronické vyplnění formuláře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sz="2800" i="1" dirty="0" smtClean="0"/>
              <a:t>     </a:t>
            </a:r>
            <a:r>
              <a:rPr lang="cs-CZ" sz="2000" i="1" dirty="0" smtClean="0"/>
              <a:t>(vytisknout 2 krát)</a:t>
            </a:r>
          </a:p>
          <a:p>
            <a:pPr marL="0" indent="0">
              <a:buNone/>
            </a:pPr>
            <a:endParaRPr lang="cs-CZ" sz="800" i="1" dirty="0" smtClean="0"/>
          </a:p>
          <a:p>
            <a:pPr>
              <a:buNone/>
            </a:pPr>
            <a:endParaRPr lang="cs-CZ" sz="800" i="1" dirty="0" smtClean="0"/>
          </a:p>
          <a:p>
            <a:pPr>
              <a:buNone/>
            </a:pPr>
            <a:r>
              <a:rPr lang="cs-CZ" sz="2800" i="1" dirty="0" smtClean="0"/>
              <a:t>     </a:t>
            </a:r>
            <a:r>
              <a:rPr lang="cs-CZ" sz="1800" i="1" dirty="0" smtClean="0"/>
              <a:t>jedna škola - dva různé obory vzdělání      </a:t>
            </a:r>
          </a:p>
          <a:p>
            <a:pPr>
              <a:buNone/>
            </a:pPr>
            <a:r>
              <a:rPr lang="cs-CZ" sz="1800" i="1" dirty="0" smtClean="0"/>
              <a:t>                                 stačí podat jednu přihlášku</a:t>
            </a:r>
          </a:p>
          <a:p>
            <a:endParaRPr lang="cs-CZ" sz="2800" i="1" dirty="0"/>
          </a:p>
        </p:txBody>
      </p:sp>
      <p:cxnSp>
        <p:nvCxnSpPr>
          <p:cNvPr id="5" name="Přímá spojovací čára 4"/>
          <p:cNvCxnSpPr/>
          <p:nvPr/>
        </p:nvCxnSpPr>
        <p:spPr>
          <a:xfrm>
            <a:off x="1187624" y="5085184"/>
            <a:ext cx="69127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Šipka doprava 5"/>
          <p:cNvSpPr/>
          <p:nvPr/>
        </p:nvSpPr>
        <p:spPr>
          <a:xfrm>
            <a:off x="1547664" y="5733256"/>
            <a:ext cx="1296144" cy="117727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391EA-15C2-47D0-8962-14939FD3A200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4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8FD5E06E66F6743AFFC0A6AD29E7019" ma:contentTypeVersion="0" ma:contentTypeDescription="Vytvoří nový dokument" ma:contentTypeScope="" ma:versionID="43604ab9ab3389815a11b1263295640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A00AF3-14FC-45BD-B061-1C0F0F6D675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2FCD5B-E74F-495C-9DFE-96EB1D3CDFF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46F6A51-E782-4444-91E8-42DA270DC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4865</TotalTime>
  <Words>718</Words>
  <Application>Microsoft Office PowerPoint</Application>
  <PresentationFormat>Předvádění na obrazovce (4:3)</PresentationFormat>
  <Paragraphs>174</Paragraphs>
  <Slides>24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Prezentace aplikace PowerPoint</vt:lpstr>
      <vt:lpstr>Právní předpisy</vt:lpstr>
      <vt:lpstr>Informační zdroje</vt:lpstr>
      <vt:lpstr>Změny</vt:lpstr>
      <vt:lpstr>Přijímací řízení do oborů vzdělání  s talentovou zkouškou </vt:lpstr>
      <vt:lpstr>1. kolo přijímacího řízení</vt:lpstr>
      <vt:lpstr>Prezentace aplikace PowerPoint</vt:lpstr>
      <vt:lpstr>Prezentace aplikace PowerPoint</vt:lpstr>
      <vt:lpstr>Možnosti vyplnění formuláře</vt:lpstr>
      <vt:lpstr>Kritéria přijímacího řízení</vt:lpstr>
      <vt:lpstr>Prezentace aplikace PowerPoint</vt:lpstr>
      <vt:lpstr>Jednotné přijímací zkoušky</vt:lpstr>
      <vt:lpstr>Jednotné přijímací zkoušky</vt:lpstr>
      <vt:lpstr>Termíny přijímacích zkoušek</vt:lpstr>
      <vt:lpstr>Prezentace aplikace PowerPoint</vt:lpstr>
      <vt:lpstr>Výsledky přijímacího řízení</vt:lpstr>
      <vt:lpstr>Gymnázium se sportovní přípravou</vt:lpstr>
      <vt:lpstr>Zápisové lístky</vt:lpstr>
      <vt:lpstr>Prezentace aplikace PowerPoint</vt:lpstr>
      <vt:lpstr>Odvolací řízení</vt:lpstr>
      <vt:lpstr>Další kola přijímacího řízení</vt:lpstr>
      <vt:lpstr>Přehled volných míst na SŠ</vt:lpstr>
      <vt:lpstr>Podpora vybraných učebních oborů</vt:lpstr>
      <vt:lpstr>Maturitní zkoušky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JVS prezentace obecná</dc:title>
  <dc:creator>klimes.vladimir</dc:creator>
  <cp:lastModifiedBy>OEM</cp:lastModifiedBy>
  <cp:revision>340</cp:revision>
  <cp:lastPrinted>2017-10-18T13:47:12Z</cp:lastPrinted>
  <dcterms:created xsi:type="dcterms:W3CDTF">2010-11-15T06:15:01Z</dcterms:created>
  <dcterms:modified xsi:type="dcterms:W3CDTF">2017-11-07T07:47:15Z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0x010100A8FD5E06E66F6743AFFC0A6AD29E7019</vt:lpwstr>
  </property>
</Properties>
</file>