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8" r:id="rId5"/>
    <p:sldId id="308" r:id="rId6"/>
    <p:sldId id="312" r:id="rId7"/>
    <p:sldId id="309" r:id="rId8"/>
    <p:sldId id="310" r:id="rId9"/>
    <p:sldId id="311" r:id="rId10"/>
    <p:sldId id="265" r:id="rId11"/>
    <p:sldId id="303" r:id="rId12"/>
    <p:sldId id="257" r:id="rId13"/>
    <p:sldId id="300" r:id="rId14"/>
    <p:sldId id="302" r:id="rId15"/>
    <p:sldId id="301" r:id="rId16"/>
    <p:sldId id="262" r:id="rId17"/>
    <p:sldId id="277" r:id="rId18"/>
    <p:sldId id="272" r:id="rId19"/>
    <p:sldId id="274" r:id="rId20"/>
    <p:sldId id="287" r:id="rId21"/>
    <p:sldId id="292" r:id="rId22"/>
    <p:sldId id="293" r:id="rId23"/>
    <p:sldId id="294" r:id="rId24"/>
    <p:sldId id="296" r:id="rId25"/>
    <p:sldId id="297" r:id="rId26"/>
    <p:sldId id="304" r:id="rId27"/>
    <p:sldId id="305" r:id="rId28"/>
    <p:sldId id="306" r:id="rId29"/>
    <p:sldId id="299" r:id="rId30"/>
    <p:sldId id="307" r:id="rId3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4FD"/>
    <a:srgbClr val="1D34FE"/>
    <a:srgbClr val="FF5172"/>
    <a:srgbClr val="FB5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B440B-0378-46AB-AB0D-D4D8ADA013D3}" v="9" dt="2022-09-29T08:27:01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orská Ilona" userId="a800bcdc-7c13-4c80-a182-b4c995d922e3" providerId="ADAL" clId="{922B440B-0378-46AB-AB0D-D4D8ADA013D3}"/>
    <pc:docChg chg="undo custSel addSld delSld modSld">
      <pc:chgData name="Javorská Ilona" userId="a800bcdc-7c13-4c80-a182-b4c995d922e3" providerId="ADAL" clId="{922B440B-0378-46AB-AB0D-D4D8ADA013D3}" dt="2022-09-29T08:49:12.957" v="198" actId="207"/>
      <pc:docMkLst>
        <pc:docMk/>
      </pc:docMkLst>
      <pc:sldChg chg="modSp mod">
        <pc:chgData name="Javorská Ilona" userId="a800bcdc-7c13-4c80-a182-b4c995d922e3" providerId="ADAL" clId="{922B440B-0378-46AB-AB0D-D4D8ADA013D3}" dt="2022-09-29T06:53:50.257" v="27" actId="20577"/>
        <pc:sldMkLst>
          <pc:docMk/>
          <pc:sldMk cId="2290801970" sldId="257"/>
        </pc:sldMkLst>
        <pc:spChg chg="mod">
          <ac:chgData name="Javorská Ilona" userId="a800bcdc-7c13-4c80-a182-b4c995d922e3" providerId="ADAL" clId="{922B440B-0378-46AB-AB0D-D4D8ADA013D3}" dt="2022-09-29T06:53:50.257" v="27" actId="20577"/>
          <ac:spMkLst>
            <pc:docMk/>
            <pc:sldMk cId="2290801970" sldId="257"/>
            <ac:spMk id="3" creationId="{F9899984-A248-49FA-8DD9-8EF8C83578DE}"/>
          </ac:spMkLst>
        </pc:spChg>
      </pc:sldChg>
      <pc:sldChg chg="modSp mod">
        <pc:chgData name="Javorská Ilona" userId="a800bcdc-7c13-4c80-a182-b4c995d922e3" providerId="ADAL" clId="{922B440B-0378-46AB-AB0D-D4D8ADA013D3}" dt="2022-09-29T07:07:35.231" v="37" actId="20577"/>
        <pc:sldMkLst>
          <pc:docMk/>
          <pc:sldMk cId="346609049" sldId="258"/>
        </pc:sldMkLst>
        <pc:spChg chg="mod">
          <ac:chgData name="Javorská Ilona" userId="a800bcdc-7c13-4c80-a182-b4c995d922e3" providerId="ADAL" clId="{922B440B-0378-46AB-AB0D-D4D8ADA013D3}" dt="2022-09-29T06:08:30.419" v="2" actId="20577"/>
          <ac:spMkLst>
            <pc:docMk/>
            <pc:sldMk cId="346609049" sldId="258"/>
            <ac:spMk id="3" creationId="{117A5578-DB52-4442-95F3-15A8D8EA36E1}"/>
          </ac:spMkLst>
        </pc:spChg>
        <pc:spChg chg="mod">
          <ac:chgData name="Javorská Ilona" userId="a800bcdc-7c13-4c80-a182-b4c995d922e3" providerId="ADAL" clId="{922B440B-0378-46AB-AB0D-D4D8ADA013D3}" dt="2022-09-29T07:07:35.231" v="37" actId="20577"/>
          <ac:spMkLst>
            <pc:docMk/>
            <pc:sldMk cId="346609049" sldId="258"/>
            <ac:spMk id="6" creationId="{96CD30AF-8179-4F75-B451-915EDF12A0EC}"/>
          </ac:spMkLst>
        </pc:spChg>
      </pc:sldChg>
      <pc:sldChg chg="del">
        <pc:chgData name="Javorská Ilona" userId="a800bcdc-7c13-4c80-a182-b4c995d922e3" providerId="ADAL" clId="{922B440B-0378-46AB-AB0D-D4D8ADA013D3}" dt="2022-09-29T06:27:27.826" v="23" actId="2696"/>
        <pc:sldMkLst>
          <pc:docMk/>
          <pc:sldMk cId="1096199305" sldId="259"/>
        </pc:sldMkLst>
      </pc:sldChg>
      <pc:sldChg chg="modSp mod">
        <pc:chgData name="Javorská Ilona" userId="a800bcdc-7c13-4c80-a182-b4c995d922e3" providerId="ADAL" clId="{922B440B-0378-46AB-AB0D-D4D8ADA013D3}" dt="2022-09-29T06:08:53.539" v="8" actId="20577"/>
        <pc:sldMkLst>
          <pc:docMk/>
          <pc:sldMk cId="323952832" sldId="265"/>
        </pc:sldMkLst>
        <pc:spChg chg="mod">
          <ac:chgData name="Javorská Ilona" userId="a800bcdc-7c13-4c80-a182-b4c995d922e3" providerId="ADAL" clId="{922B440B-0378-46AB-AB0D-D4D8ADA013D3}" dt="2022-09-29T06:08:53.539" v="8" actId="20577"/>
          <ac:spMkLst>
            <pc:docMk/>
            <pc:sldMk cId="323952832" sldId="265"/>
            <ac:spMk id="3" creationId="{F9899984-A248-49FA-8DD9-8EF8C83578DE}"/>
          </ac:spMkLst>
        </pc:spChg>
      </pc:sldChg>
      <pc:sldChg chg="modSp mod">
        <pc:chgData name="Javorská Ilona" userId="a800bcdc-7c13-4c80-a182-b4c995d922e3" providerId="ADAL" clId="{922B440B-0378-46AB-AB0D-D4D8ADA013D3}" dt="2022-09-29T06:21:06.876" v="18" actId="20577"/>
        <pc:sldMkLst>
          <pc:docMk/>
          <pc:sldMk cId="95879842" sldId="274"/>
        </pc:sldMkLst>
        <pc:spChg chg="mod">
          <ac:chgData name="Javorská Ilona" userId="a800bcdc-7c13-4c80-a182-b4c995d922e3" providerId="ADAL" clId="{922B440B-0378-46AB-AB0D-D4D8ADA013D3}" dt="2022-09-29T06:21:06.876" v="18" actId="20577"/>
          <ac:spMkLst>
            <pc:docMk/>
            <pc:sldMk cId="95879842" sldId="274"/>
            <ac:spMk id="3" creationId="{F9899984-A248-49FA-8DD9-8EF8C83578DE}"/>
          </ac:spMkLst>
        </pc:spChg>
      </pc:sldChg>
      <pc:sldChg chg="modSp mod">
        <pc:chgData name="Javorská Ilona" userId="a800bcdc-7c13-4c80-a182-b4c995d922e3" providerId="ADAL" clId="{922B440B-0378-46AB-AB0D-D4D8ADA013D3}" dt="2022-09-29T06:26:01.030" v="20" actId="20577"/>
        <pc:sldMkLst>
          <pc:docMk/>
          <pc:sldMk cId="2322951662" sldId="287"/>
        </pc:sldMkLst>
        <pc:spChg chg="mod">
          <ac:chgData name="Javorská Ilona" userId="a800bcdc-7c13-4c80-a182-b4c995d922e3" providerId="ADAL" clId="{922B440B-0378-46AB-AB0D-D4D8ADA013D3}" dt="2022-09-29T06:26:01.030" v="20" actId="20577"/>
          <ac:spMkLst>
            <pc:docMk/>
            <pc:sldMk cId="2322951662" sldId="287"/>
            <ac:spMk id="3" creationId="{F9899984-A248-49FA-8DD9-8EF8C83578DE}"/>
          </ac:spMkLst>
        </pc:spChg>
      </pc:sldChg>
      <pc:sldChg chg="modSp mod">
        <pc:chgData name="Javorská Ilona" userId="a800bcdc-7c13-4c80-a182-b4c995d922e3" providerId="ADAL" clId="{922B440B-0378-46AB-AB0D-D4D8ADA013D3}" dt="2022-09-29T06:26:24.693" v="22" actId="20577"/>
        <pc:sldMkLst>
          <pc:docMk/>
          <pc:sldMk cId="3875299888" sldId="292"/>
        </pc:sldMkLst>
        <pc:spChg chg="mod">
          <ac:chgData name="Javorská Ilona" userId="a800bcdc-7c13-4c80-a182-b4c995d922e3" providerId="ADAL" clId="{922B440B-0378-46AB-AB0D-D4D8ADA013D3}" dt="2022-09-29T06:26:24.693" v="22" actId="20577"/>
          <ac:spMkLst>
            <pc:docMk/>
            <pc:sldMk cId="3875299888" sldId="292"/>
            <ac:spMk id="3" creationId="{F9899984-A248-49FA-8DD9-8EF8C83578DE}"/>
          </ac:spMkLst>
        </pc:spChg>
      </pc:sldChg>
      <pc:sldChg chg="modSp mod">
        <pc:chgData name="Javorská Ilona" userId="a800bcdc-7c13-4c80-a182-b4c995d922e3" providerId="ADAL" clId="{922B440B-0378-46AB-AB0D-D4D8ADA013D3}" dt="2022-09-29T07:08:28.630" v="41" actId="20577"/>
        <pc:sldMkLst>
          <pc:docMk/>
          <pc:sldMk cId="2339311233" sldId="303"/>
        </pc:sldMkLst>
        <pc:spChg chg="mod">
          <ac:chgData name="Javorská Ilona" userId="a800bcdc-7c13-4c80-a182-b4c995d922e3" providerId="ADAL" clId="{922B440B-0378-46AB-AB0D-D4D8ADA013D3}" dt="2022-09-29T07:08:28.630" v="41" actId="20577"/>
          <ac:spMkLst>
            <pc:docMk/>
            <pc:sldMk cId="2339311233" sldId="303"/>
            <ac:spMk id="3" creationId="{7223D237-03CC-4456-919F-0206511209DD}"/>
          </ac:spMkLst>
        </pc:spChg>
      </pc:sldChg>
      <pc:sldChg chg="delSp modSp new mod">
        <pc:chgData name="Javorská Ilona" userId="a800bcdc-7c13-4c80-a182-b4c995d922e3" providerId="ADAL" clId="{922B440B-0378-46AB-AB0D-D4D8ADA013D3}" dt="2022-09-29T08:27:28.154" v="137" actId="478"/>
        <pc:sldMkLst>
          <pc:docMk/>
          <pc:sldMk cId="2998481514" sldId="308"/>
        </pc:sldMkLst>
        <pc:spChg chg="mod">
          <ac:chgData name="Javorská Ilona" userId="a800bcdc-7c13-4c80-a182-b4c995d922e3" providerId="ADAL" clId="{922B440B-0378-46AB-AB0D-D4D8ADA013D3}" dt="2022-09-29T08:16:27.865" v="115" actId="122"/>
          <ac:spMkLst>
            <pc:docMk/>
            <pc:sldMk cId="2998481514" sldId="308"/>
            <ac:spMk id="2" creationId="{55321916-5DD3-A5A1-400A-D2462E2F7315}"/>
          </ac:spMkLst>
        </pc:spChg>
        <pc:spChg chg="del mod">
          <ac:chgData name="Javorská Ilona" userId="a800bcdc-7c13-4c80-a182-b4c995d922e3" providerId="ADAL" clId="{922B440B-0378-46AB-AB0D-D4D8ADA013D3}" dt="2022-09-29T08:27:28.154" v="137" actId="478"/>
          <ac:spMkLst>
            <pc:docMk/>
            <pc:sldMk cId="2998481514" sldId="308"/>
            <ac:spMk id="3" creationId="{D1715B42-3CFA-77AF-0C09-24E7F67AF326}"/>
          </ac:spMkLst>
        </pc:spChg>
      </pc:sldChg>
      <pc:sldChg chg="addSp delSp modSp new mod">
        <pc:chgData name="Javorská Ilona" userId="a800bcdc-7c13-4c80-a182-b4c995d922e3" providerId="ADAL" clId="{922B440B-0378-46AB-AB0D-D4D8ADA013D3}" dt="2022-09-29T08:48:43.741" v="197" actId="207"/>
        <pc:sldMkLst>
          <pc:docMk/>
          <pc:sldMk cId="3701277078" sldId="309"/>
        </pc:sldMkLst>
        <pc:spChg chg="mod">
          <ac:chgData name="Javorská Ilona" userId="a800bcdc-7c13-4c80-a182-b4c995d922e3" providerId="ADAL" clId="{922B440B-0378-46AB-AB0D-D4D8ADA013D3}" dt="2022-09-29T08:48:43.741" v="197" actId="207"/>
          <ac:spMkLst>
            <pc:docMk/>
            <pc:sldMk cId="3701277078" sldId="309"/>
            <ac:spMk id="2" creationId="{8C71DD3B-D949-FCEE-589D-C17730A83A1E}"/>
          </ac:spMkLst>
        </pc:spChg>
        <pc:spChg chg="add del mod">
          <ac:chgData name="Javorská Ilona" userId="a800bcdc-7c13-4c80-a182-b4c995d922e3" providerId="ADAL" clId="{922B440B-0378-46AB-AB0D-D4D8ADA013D3}" dt="2022-09-29T08:40:22.301" v="172" actId="14100"/>
          <ac:spMkLst>
            <pc:docMk/>
            <pc:sldMk cId="3701277078" sldId="309"/>
            <ac:spMk id="3" creationId="{183CEBE8-A9D0-1FD6-1866-99495293AE58}"/>
          </ac:spMkLst>
        </pc:spChg>
        <pc:picChg chg="add del mod">
          <ac:chgData name="Javorská Ilona" userId="a800bcdc-7c13-4c80-a182-b4c995d922e3" providerId="ADAL" clId="{922B440B-0378-46AB-AB0D-D4D8ADA013D3}" dt="2022-09-29T08:22:13.699" v="122"/>
          <ac:picMkLst>
            <pc:docMk/>
            <pc:sldMk cId="3701277078" sldId="309"/>
            <ac:picMk id="4" creationId="{9A450657-BFA8-5D0C-0C12-6B8974606B00}"/>
          </ac:picMkLst>
        </pc:picChg>
      </pc:sldChg>
      <pc:sldChg chg="modSp new mod">
        <pc:chgData name="Javorská Ilona" userId="a800bcdc-7c13-4c80-a182-b4c995d922e3" providerId="ADAL" clId="{922B440B-0378-46AB-AB0D-D4D8ADA013D3}" dt="2022-09-29T08:49:12.957" v="198" actId="207"/>
        <pc:sldMkLst>
          <pc:docMk/>
          <pc:sldMk cId="70248923" sldId="310"/>
        </pc:sldMkLst>
        <pc:spChg chg="mod">
          <ac:chgData name="Javorská Ilona" userId="a800bcdc-7c13-4c80-a182-b4c995d922e3" providerId="ADAL" clId="{922B440B-0378-46AB-AB0D-D4D8ADA013D3}" dt="2022-09-29T08:49:12.957" v="198" actId="207"/>
          <ac:spMkLst>
            <pc:docMk/>
            <pc:sldMk cId="70248923" sldId="310"/>
            <ac:spMk id="2" creationId="{7D740089-6DAC-ABD0-C107-C92095E31D6F}"/>
          </ac:spMkLst>
        </pc:spChg>
        <pc:spChg chg="mod">
          <ac:chgData name="Javorská Ilona" userId="a800bcdc-7c13-4c80-a182-b4c995d922e3" providerId="ADAL" clId="{922B440B-0378-46AB-AB0D-D4D8ADA013D3}" dt="2022-09-29T08:41:32.621" v="177" actId="27636"/>
          <ac:spMkLst>
            <pc:docMk/>
            <pc:sldMk cId="70248923" sldId="310"/>
            <ac:spMk id="3" creationId="{FAEAFD11-2297-037D-375E-BB501D9EC43C}"/>
          </ac:spMkLst>
        </pc:spChg>
      </pc:sldChg>
      <pc:sldChg chg="delSp modSp new mod">
        <pc:chgData name="Javorská Ilona" userId="a800bcdc-7c13-4c80-a182-b4c995d922e3" providerId="ADAL" clId="{922B440B-0378-46AB-AB0D-D4D8ADA013D3}" dt="2022-09-29T08:42:43.274" v="193" actId="5793"/>
        <pc:sldMkLst>
          <pc:docMk/>
          <pc:sldMk cId="3089472970" sldId="311"/>
        </pc:sldMkLst>
        <pc:spChg chg="del mod">
          <ac:chgData name="Javorská Ilona" userId="a800bcdc-7c13-4c80-a182-b4c995d922e3" providerId="ADAL" clId="{922B440B-0378-46AB-AB0D-D4D8ADA013D3}" dt="2022-09-29T08:27:48.565" v="141" actId="478"/>
          <ac:spMkLst>
            <pc:docMk/>
            <pc:sldMk cId="3089472970" sldId="311"/>
            <ac:spMk id="2" creationId="{25A97237-02E4-9EC0-68BC-72C6FF599D89}"/>
          </ac:spMkLst>
        </pc:spChg>
        <pc:spChg chg="mod">
          <ac:chgData name="Javorská Ilona" userId="a800bcdc-7c13-4c80-a182-b4c995d922e3" providerId="ADAL" clId="{922B440B-0378-46AB-AB0D-D4D8ADA013D3}" dt="2022-09-29T08:42:43.274" v="193" actId="5793"/>
          <ac:spMkLst>
            <pc:docMk/>
            <pc:sldMk cId="3089472970" sldId="311"/>
            <ac:spMk id="3" creationId="{B6DA7B20-0356-C8CD-2ABB-1C40C0695B4F}"/>
          </ac:spMkLst>
        </pc:spChg>
      </pc:sldChg>
      <pc:sldChg chg="addSp delSp modSp new mod">
        <pc:chgData name="Javorská Ilona" userId="a800bcdc-7c13-4c80-a182-b4c995d922e3" providerId="ADAL" clId="{922B440B-0378-46AB-AB0D-D4D8ADA013D3}" dt="2022-09-29T08:34:52.414" v="162" actId="27636"/>
        <pc:sldMkLst>
          <pc:docMk/>
          <pc:sldMk cId="853864729" sldId="312"/>
        </pc:sldMkLst>
        <pc:spChg chg="del">
          <ac:chgData name="Javorská Ilona" userId="a800bcdc-7c13-4c80-a182-b4c995d922e3" providerId="ADAL" clId="{922B440B-0378-46AB-AB0D-D4D8ADA013D3}" dt="2022-09-29T08:26:20.250" v="131"/>
          <ac:spMkLst>
            <pc:docMk/>
            <pc:sldMk cId="853864729" sldId="312"/>
            <ac:spMk id="2" creationId="{86F72039-B516-265E-5BAE-B2D4C2D7D57D}"/>
          </ac:spMkLst>
        </pc:spChg>
        <pc:spChg chg="del">
          <ac:chgData name="Javorská Ilona" userId="a800bcdc-7c13-4c80-a182-b4c995d922e3" providerId="ADAL" clId="{922B440B-0378-46AB-AB0D-D4D8ADA013D3}" dt="2022-09-29T08:27:01.635" v="134"/>
          <ac:spMkLst>
            <pc:docMk/>
            <pc:sldMk cId="853864729" sldId="312"/>
            <ac:spMk id="3" creationId="{0017C237-F47A-F0F7-D7BF-AAA980FE8F3E}"/>
          </ac:spMkLst>
        </pc:spChg>
        <pc:spChg chg="add mod">
          <ac:chgData name="Javorská Ilona" userId="a800bcdc-7c13-4c80-a182-b4c995d922e3" providerId="ADAL" clId="{922B440B-0378-46AB-AB0D-D4D8ADA013D3}" dt="2022-09-29T08:34:52.414" v="162" actId="27636"/>
          <ac:spMkLst>
            <pc:docMk/>
            <pc:sldMk cId="853864729" sldId="312"/>
            <ac:spMk id="4" creationId="{089700F8-97A2-172A-E4E1-3ED8B21ECC0D}"/>
          </ac:spMkLst>
        </pc:spChg>
        <pc:graphicFrameChg chg="add mod">
          <ac:chgData name="Javorská Ilona" userId="a800bcdc-7c13-4c80-a182-b4c995d922e3" providerId="ADAL" clId="{922B440B-0378-46AB-AB0D-D4D8ADA013D3}" dt="2022-09-29T08:34:34.698" v="155" actId="14100"/>
          <ac:graphicFrameMkLst>
            <pc:docMk/>
            <pc:sldMk cId="853864729" sldId="312"/>
            <ac:graphicFrameMk id="5" creationId="{BF213588-2BC7-05A7-B5DF-A481E4250C7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narození!$B$2</c:f>
              <c:strCache>
                <c:ptCount val="1"/>
                <c:pt idx="0">
                  <c:v>JMK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AB-4CB0-A0CD-BB380B7755C6}"/>
                </c:ext>
              </c:extLst>
            </c:dLbl>
            <c:dLbl>
              <c:idx val="6"/>
              <c:layout>
                <c:manualLayout>
                  <c:x val="-7.1974808816914083E-3"/>
                  <c:y val="4.3149941175644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AB-4CB0-A0CD-BB380B7755C6}"/>
                </c:ext>
              </c:extLst>
            </c:dLbl>
            <c:dLbl>
              <c:idx val="15"/>
              <c:layout>
                <c:manualLayout>
                  <c:x val="-4.0551495226226891E-2"/>
                  <c:y val="-3.4519952940515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AB-4CB0-A0CD-BB380B7755C6}"/>
                </c:ext>
              </c:extLst>
            </c:dLbl>
            <c:dLbl>
              <c:idx val="25"/>
              <c:layout>
                <c:manualLayout>
                  <c:x val="-3.2388663967611336E-2"/>
                  <c:y val="-3.4519952940515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AB-4CB0-A0CD-BB380B7755C6}"/>
                </c:ext>
              </c:extLst>
            </c:dLbl>
            <c:dLbl>
              <c:idx val="26"/>
              <c:layout>
                <c:manualLayout>
                  <c:x val="-1.7993702204229839E-3"/>
                  <c:y val="5.7533254900859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AB-4CB0-A0CD-BB380B7755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narození!$A$3:$A$29</c:f>
              <c:numCache>
                <c:formatCode>General</c:formatCod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</c:numCache>
            </c:numRef>
          </c:cat>
          <c:val>
            <c:numRef>
              <c:f>narození!$B$3:$B$29</c:f>
              <c:numCache>
                <c:formatCode>#,##0</c:formatCode>
                <c:ptCount val="27"/>
                <c:pt idx="0">
                  <c:v>13656</c:v>
                </c:pt>
                <c:pt idx="1">
                  <c:v>11796</c:v>
                </c:pt>
                <c:pt idx="2">
                  <c:v>10387</c:v>
                </c:pt>
                <c:pt idx="3">
                  <c:v>9838</c:v>
                </c:pt>
                <c:pt idx="4">
                  <c:v>9748</c:v>
                </c:pt>
                <c:pt idx="5">
                  <c:v>9779</c:v>
                </c:pt>
                <c:pt idx="6">
                  <c:v>9599</c:v>
                </c:pt>
                <c:pt idx="7">
                  <c:v>9617</c:v>
                </c:pt>
                <c:pt idx="8">
                  <c:v>9685</c:v>
                </c:pt>
                <c:pt idx="9">
                  <c:v>10131</c:v>
                </c:pt>
                <c:pt idx="10">
                  <c:v>10072</c:v>
                </c:pt>
                <c:pt idx="11">
                  <c:v>10720</c:v>
                </c:pt>
                <c:pt idx="12">
                  <c:v>11149</c:v>
                </c:pt>
                <c:pt idx="13">
                  <c:v>11512</c:v>
                </c:pt>
                <c:pt idx="14">
                  <c:v>12371</c:v>
                </c:pt>
                <c:pt idx="15">
                  <c:v>13196</c:v>
                </c:pt>
                <c:pt idx="16">
                  <c:v>13145</c:v>
                </c:pt>
                <c:pt idx="17">
                  <c:v>13040</c:v>
                </c:pt>
                <c:pt idx="18">
                  <c:v>12404</c:v>
                </c:pt>
                <c:pt idx="19">
                  <c:v>12339</c:v>
                </c:pt>
                <c:pt idx="20">
                  <c:v>12403</c:v>
                </c:pt>
                <c:pt idx="21">
                  <c:v>12802</c:v>
                </c:pt>
                <c:pt idx="22">
                  <c:v>12771</c:v>
                </c:pt>
                <c:pt idx="23">
                  <c:v>13193</c:v>
                </c:pt>
                <c:pt idx="24">
                  <c:v>13509</c:v>
                </c:pt>
                <c:pt idx="25">
                  <c:v>13594</c:v>
                </c:pt>
                <c:pt idx="26">
                  <c:v>13328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AB-4CB0-A0CD-BB380B775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811120"/>
        <c:axId val="793813744"/>
      </c:lineChart>
      <c:catAx>
        <c:axId val="79381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3813744"/>
        <c:crosses val="autoZero"/>
        <c:auto val="1"/>
        <c:lblAlgn val="ctr"/>
        <c:lblOffset val="100"/>
        <c:noMultiLvlLbl val="0"/>
      </c:catAx>
      <c:valAx>
        <c:axId val="793813744"/>
        <c:scaling>
          <c:orientation val="minMax"/>
          <c:max val="15000"/>
          <c:min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3811120"/>
        <c:crosses val="autoZero"/>
        <c:crossBetween val="between"/>
        <c:majorUnit val="500"/>
        <c:min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0.57083</cdr:x>
      <cdr:y>0.37594</cdr:y>
    </cdr:from>
    <cdr:to>
      <cdr:x>0.60039</cdr:x>
      <cdr:y>0.54869</cdr:y>
    </cdr:to>
    <cdr:sp macro="" textlink="">
      <cdr:nvSpPr>
        <cdr:cNvPr id="2" name="Šipka: nahoru 1"/>
        <cdr:cNvSpPr/>
      </cdr:nvSpPr>
      <cdr:spPr>
        <a:xfrm xmlns:a="http://schemas.openxmlformats.org/drawingml/2006/main" rot="20340975">
          <a:off x="6002672" y="1796990"/>
          <a:ext cx="310841" cy="825739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0.61715</cdr:x>
      <cdr:y>0.53372</cdr:y>
    </cdr:from>
    <cdr:to>
      <cdr:x>0.90939</cdr:x>
      <cdr:y>0.66862</cdr:y>
    </cdr:to>
    <cdr:sp macro="" textlink="">
      <cdr:nvSpPr>
        <cdr:cNvPr id="3" name="Textové pole 2"/>
        <cdr:cNvSpPr txBox="1"/>
      </cdr:nvSpPr>
      <cdr:spPr>
        <a:xfrm xmlns:a="http://schemas.openxmlformats.org/drawingml/2006/main">
          <a:off x="6489700" y="2551162"/>
          <a:ext cx="3073081" cy="644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dirty="0"/>
            <a:t>žáci končící PŠD 2023</a:t>
          </a:r>
        </a:p>
      </cdr:txBody>
    </cdr:sp>
  </cdr:relSizeAnchor>
  <cdr:relSizeAnchor xmlns:cdr="http://schemas.openxmlformats.org/drawingml/2006/chartDrawing">
    <cdr:from>
      <cdr:x>0.59854</cdr:x>
      <cdr:y>0.57185</cdr:y>
    </cdr:from>
    <cdr:to>
      <cdr:x>0.82837</cdr:x>
      <cdr:y>0.75073</cdr:y>
    </cdr:to>
    <cdr:sp macro="" textlink="">
      <cdr:nvSpPr>
        <cdr:cNvPr id="5" name="Textové pole 4"/>
        <cdr:cNvSpPr txBox="1"/>
      </cdr:nvSpPr>
      <cdr:spPr>
        <a:xfrm xmlns:a="http://schemas.openxmlformats.org/drawingml/2006/main">
          <a:off x="3448050" y="1857375"/>
          <a:ext cx="1323975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0.62004</cdr:x>
      <cdr:y>0.57771</cdr:y>
    </cdr:from>
    <cdr:to>
      <cdr:x>0.89286</cdr:x>
      <cdr:y>0.73314</cdr:y>
    </cdr:to>
    <cdr:sp macro="" textlink="">
      <cdr:nvSpPr>
        <cdr:cNvPr id="6" name="Textové pole 5"/>
        <cdr:cNvSpPr txBox="1"/>
      </cdr:nvSpPr>
      <cdr:spPr>
        <a:xfrm xmlns:a="http://schemas.openxmlformats.org/drawingml/2006/main">
          <a:off x="3571875" y="1876425"/>
          <a:ext cx="157162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0.45652</cdr:x>
      <cdr:y>0.40435</cdr:y>
    </cdr:from>
    <cdr:to>
      <cdr:x>0.54348</cdr:x>
      <cdr:y>0.59565</cdr:y>
    </cdr:to>
    <cdr:sp macro="" textlink="">
      <cdr:nvSpPr>
        <cdr:cNvPr id="4" name="TextovéPole 3">
          <a:extLst xmlns:a="http://schemas.openxmlformats.org/drawingml/2006/main">
            <a:ext uri="{FF2B5EF4-FFF2-40B4-BE49-F238E27FC236}">
              <a16:creationId xmlns:a16="http://schemas.microsoft.com/office/drawing/2014/main" id="{D33BD95D-10C9-4576-8BB7-024190469A3F}"/>
            </a:ext>
          </a:extLst>
        </cdr:cNvPr>
        <cdr:cNvSpPr txBox="1"/>
      </cdr:nvSpPr>
      <cdr:spPr>
        <a:xfrm xmlns:a="http://schemas.openxmlformats.org/drawingml/2006/main">
          <a:off x="4800600" y="19327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0.13164</cdr:x>
      <cdr:y>0.04782</cdr:y>
    </cdr:from>
    <cdr:to>
      <cdr:x>0.47705</cdr:x>
      <cdr:y>0.15144</cdr:y>
    </cdr:to>
    <cdr:sp macro="" textlink="">
      <cdr:nvSpPr>
        <cdr:cNvPr id="7" name="TextovéPole 6">
          <a:extLst xmlns:a="http://schemas.openxmlformats.org/drawingml/2006/main">
            <a:ext uri="{FF2B5EF4-FFF2-40B4-BE49-F238E27FC236}">
              <a16:creationId xmlns:a16="http://schemas.microsoft.com/office/drawing/2014/main" id="{315651CF-DEE3-4A68-93AE-5342E781D9A4}"/>
            </a:ext>
          </a:extLst>
        </cdr:cNvPr>
        <cdr:cNvSpPr txBox="1"/>
      </cdr:nvSpPr>
      <cdr:spPr>
        <a:xfrm xmlns:a="http://schemas.openxmlformats.org/drawingml/2006/main">
          <a:off x="1384300" y="228600"/>
          <a:ext cx="36322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0.17512</cdr:x>
      <cdr:y>0.08236</cdr:y>
    </cdr:from>
    <cdr:to>
      <cdr:x>0.40821</cdr:x>
      <cdr:y>0.27366</cdr:y>
    </cdr:to>
    <cdr:sp macro="" textlink="">
      <cdr:nvSpPr>
        <cdr:cNvPr id="8" name="TextovéPole 7">
          <a:extLst xmlns:a="http://schemas.openxmlformats.org/drawingml/2006/main">
            <a:ext uri="{FF2B5EF4-FFF2-40B4-BE49-F238E27FC236}">
              <a16:creationId xmlns:a16="http://schemas.microsoft.com/office/drawing/2014/main" id="{7CEAAB61-E180-49FD-9778-DFD073731E5F}"/>
            </a:ext>
          </a:extLst>
        </cdr:cNvPr>
        <cdr:cNvSpPr txBox="1"/>
      </cdr:nvSpPr>
      <cdr:spPr>
        <a:xfrm xmlns:a="http://schemas.openxmlformats.org/drawingml/2006/main">
          <a:off x="1841500" y="393700"/>
          <a:ext cx="24511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0.17995</cdr:x>
      <cdr:y>0.06908</cdr:y>
    </cdr:from>
    <cdr:to>
      <cdr:x>0.35507</cdr:x>
      <cdr:y>0.31883</cdr:y>
    </cdr:to>
    <cdr:sp macro="" textlink="">
      <cdr:nvSpPr>
        <cdr:cNvPr id="9" name="TextovéPole 8">
          <a:extLst xmlns:a="http://schemas.openxmlformats.org/drawingml/2006/main">
            <a:ext uri="{FF2B5EF4-FFF2-40B4-BE49-F238E27FC236}">
              <a16:creationId xmlns:a16="http://schemas.microsoft.com/office/drawing/2014/main" id="{0687E556-F24B-4040-AB8C-F299969E18E3}"/>
            </a:ext>
          </a:extLst>
        </cdr:cNvPr>
        <cdr:cNvSpPr txBox="1"/>
      </cdr:nvSpPr>
      <cdr:spPr>
        <a:xfrm xmlns:a="http://schemas.openxmlformats.org/drawingml/2006/main">
          <a:off x="1892300" y="330200"/>
          <a:ext cx="1841500" cy="1193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/>
            <a:t>Počet dětí narozených v JMK v letech 1993-2019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1F79BB8-56A3-4DE8-8337-A7788A9423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F69C32-E876-4EFB-9E81-03B13674D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9CA48-4389-4ABF-9447-232A6CA8894A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7011B3-5B10-4088-9B97-AE8E942E47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D0DD32-33D6-4A48-BB8F-030EA1F977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EE186-FCBA-43EA-AC5B-6F14CEFF5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5934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0F065-6031-4389-A5FF-A3CF0B8D06C4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53EA1-8944-4D1F-AF91-C9792C451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0307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53EA1-8944-4D1F-AF91-C9792C4511E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35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F2C0427E-2BA7-49EE-A5CD-B106CCD6B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6BB46A85-F35B-4F70-B11D-4736C29B5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5" y="2532875"/>
            <a:ext cx="6789738" cy="1162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prezentace ve třech řádcích</a:t>
            </a:r>
          </a:p>
        </p:txBody>
      </p:sp>
      <p:sp>
        <p:nvSpPr>
          <p:cNvPr id="14" name="Zástupný symbol pro text 7">
            <a:extLst>
              <a:ext uri="{FF2B5EF4-FFF2-40B4-BE49-F238E27FC236}">
                <a16:creationId xmlns:a16="http://schemas.microsoft.com/office/drawing/2014/main" id="{634F4884-9A0B-4B83-BCB1-DAE0451DCD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959" y="1961128"/>
            <a:ext cx="6742113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Nadpis </a:t>
            </a:r>
            <a:r>
              <a:rPr lang="cs-CZ" err="1"/>
              <a:t>powerpointové</a:t>
            </a:r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D6B5145A-9508-4E4F-B3F4-3219975D9B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717" y="5932067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Autor</a:t>
            </a:r>
            <a:br>
              <a:rPr lang="cs-CZ"/>
            </a:br>
            <a:endParaRPr lang="cs-CZ"/>
          </a:p>
        </p:txBody>
      </p:sp>
      <p:sp>
        <p:nvSpPr>
          <p:cNvPr id="6" name="Zástupný symbol pro text 7">
            <a:extLst>
              <a:ext uri="{FF2B5EF4-FFF2-40B4-BE49-F238E27FC236}">
                <a16:creationId xmlns:a16="http://schemas.microsoft.com/office/drawing/2014/main" id="{62DDB77A-459A-44D9-A638-CC97AACDB5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9062" y="5926797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Příležitost </a:t>
            </a:r>
            <a:br>
              <a:rPr lang="cs-CZ"/>
            </a:br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6C32C8DA-B9AE-43C7-A103-E830BD5061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4464" y="5932067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Datum </a:t>
            </a:r>
            <a:br>
              <a:rPr lang="cs-CZ"/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7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0" y="1955968"/>
            <a:ext cx="10933309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2876689"/>
            <a:ext cx="10933309" cy="201625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8B4B78FC-8D0B-4213-A420-6CEEFBC111C2}"/>
              </a:ext>
            </a:extLst>
          </p:cNvPr>
          <p:cNvSpPr txBox="1">
            <a:spLocks/>
          </p:cNvSpPr>
          <p:nvPr userDrawn="1"/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24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31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EA4231B-FD8C-4C99-9D9B-80597DB0F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499" y="2749255"/>
            <a:ext cx="5089849" cy="34404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250DB47-0D3B-4372-97D2-1569DC4A0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6348" y="2749254"/>
            <a:ext cx="5183188" cy="34404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AB82A1A7-6BCD-4031-9F64-2FFF939C3145}"/>
              </a:ext>
            </a:extLst>
          </p:cNvPr>
          <p:cNvSpPr txBox="1">
            <a:spLocks/>
          </p:cNvSpPr>
          <p:nvPr userDrawn="1"/>
        </p:nvSpPr>
        <p:spPr>
          <a:xfrm>
            <a:off x="714165" y="1946726"/>
            <a:ext cx="10933309" cy="666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D34F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8275F84D-8AAD-4BE2-A553-49D8CAAF28AC}"/>
              </a:ext>
            </a:extLst>
          </p:cNvPr>
          <p:cNvSpPr txBox="1">
            <a:spLocks/>
          </p:cNvSpPr>
          <p:nvPr userDrawn="1"/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24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46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5974254" cy="3384832"/>
          </a:xfr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endParaRPr lang="cs-CZ"/>
          </a:p>
          <a:p>
            <a:pPr lvl="0"/>
            <a:endParaRPr lang="cs-CZ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A64A225F-72C4-45E6-9EBB-24AAAD0364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805DDFA-3AC0-4605-BF6A-4BD442F0B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7814" y="3154836"/>
            <a:ext cx="1671637" cy="1051404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B5271"/>
                </a:solidFill>
              </a:defRPr>
            </a:lvl1pPr>
          </a:lstStyle>
          <a:p>
            <a:pPr lvl="0"/>
            <a:r>
              <a:rPr lang="it-IT"/>
              <a:t>quunti voluptatia vel iur, samest</a:t>
            </a:r>
          </a:p>
          <a:p>
            <a:pPr lvl="0"/>
            <a:endParaRPr lang="cs-CZ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226BAD10-F4BD-4631-A6A2-FB55EB66A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18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0" y="2622088"/>
            <a:ext cx="5974253" cy="3602866"/>
          </a:xfrm>
        </p:spPr>
        <p:txBody>
          <a:bodyPr numCol="2" spcCol="432000">
            <a:normAutofit/>
          </a:bodyPr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.</a:t>
            </a:r>
          </a:p>
          <a:p>
            <a:pPr lvl="0"/>
            <a:endParaRPr lang="cs-CZ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A64A225F-72C4-45E6-9EBB-24AAAD0364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805DDFA-3AC0-4605-BF6A-4BD442F0B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7814" y="3154836"/>
            <a:ext cx="1671637" cy="1199115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B5271"/>
                </a:solidFill>
              </a:defRPr>
            </a:lvl1pPr>
          </a:lstStyle>
          <a:p>
            <a:pPr lvl="0"/>
            <a:r>
              <a:rPr lang="it-IT"/>
              <a:t>quunti voluptatia vel iur, samest</a:t>
            </a:r>
          </a:p>
          <a:p>
            <a:pPr lvl="0"/>
            <a:endParaRPr lang="cs-CZ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B662301A-4E30-446D-A484-5A00E132D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39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11558148" cy="3384832"/>
          </a:xfr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endParaRPr lang="cs-CZ"/>
          </a:p>
          <a:p>
            <a:pPr lvl="0"/>
            <a:endParaRPr lang="cs-CZ"/>
          </a:p>
        </p:txBody>
      </p:sp>
      <p:sp>
        <p:nvSpPr>
          <p:cNvPr id="5" name="Zástupný symbol pro číslo snímku 6">
            <a:extLst>
              <a:ext uri="{FF2B5EF4-FFF2-40B4-BE49-F238E27FC236}">
                <a16:creationId xmlns:a16="http://schemas.microsoft.com/office/drawing/2014/main" id="{4B1D701B-96E8-4040-B48E-D21E34B26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75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11558148" cy="3179453"/>
          </a:xfrm>
        </p:spPr>
        <p:txBody>
          <a:bodyPr numCol="2" spcCol="432000"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lvl="0"/>
            <a:endParaRPr lang="cs-CZ"/>
          </a:p>
          <a:p>
            <a:pPr lvl="0"/>
            <a:endParaRPr lang="cs-CZ"/>
          </a:p>
        </p:txBody>
      </p:sp>
      <p:sp>
        <p:nvSpPr>
          <p:cNvPr id="5" name="Zástupný symbol pro číslo snímku 6">
            <a:extLst>
              <a:ext uri="{FF2B5EF4-FFF2-40B4-BE49-F238E27FC236}">
                <a16:creationId xmlns:a16="http://schemas.microsoft.com/office/drawing/2014/main" id="{8B072FF3-4E07-4267-9B78-94E2445F4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4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32875-70EF-4AC0-A134-D3ADB7F6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46CB49-0820-42B6-89CD-DB2F48813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163" y="2990155"/>
            <a:ext cx="5305637" cy="3186808"/>
          </a:xfrm>
        </p:spPr>
        <p:txBody>
          <a:bodyPr>
            <a:normAutofit/>
          </a:bodyPr>
          <a:lstStyle>
            <a:lvl1pPr algn="just">
              <a:defRPr sz="18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AE63F4-D13D-45EC-AD15-5C66EBE0A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2990153"/>
            <a:ext cx="5334000" cy="3186809"/>
          </a:xfrm>
        </p:spPr>
        <p:txBody>
          <a:bodyPr>
            <a:normAutofit/>
          </a:bodyPr>
          <a:lstStyle>
            <a:lvl1pPr algn="just">
              <a:defRPr sz="18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46562BDD-583B-4A65-88DB-92851E74F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80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6">
            <a:extLst>
              <a:ext uri="{FF2B5EF4-FFF2-40B4-BE49-F238E27FC236}">
                <a16:creationId xmlns:a16="http://schemas.microsoft.com/office/drawing/2014/main" id="{C9CD2B60-8F01-48EF-9690-C43B47004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36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48D050E-92AA-4C46-8F85-A4970CD8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65" y="1664592"/>
            <a:ext cx="106396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CC25945-9994-4643-821D-64DDAFDBA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166" y="2990155"/>
            <a:ext cx="10639634" cy="318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27BDA82-160D-444E-B784-EACBE5840D0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01013" y="534087"/>
            <a:ext cx="1579001" cy="49381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1CA5033-5229-4436-9CEE-4D1F2A4C594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1999" cy="1278095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193F63-F242-4F6B-BA07-FC06EF7D1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64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0" r:id="rId2"/>
    <p:sldLayoutId id="2147483653" r:id="rId3"/>
    <p:sldLayoutId id="2147483665" r:id="rId4"/>
    <p:sldLayoutId id="2147483666" r:id="rId5"/>
    <p:sldLayoutId id="2147483667" r:id="rId6"/>
    <p:sldLayoutId id="2147483668" r:id="rId7"/>
    <p:sldLayoutId id="2147483652" r:id="rId8"/>
    <p:sldLayoutId id="2147483655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D34F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tredni-vzdelavani/metodicky-navod-pro-zavedeni-oboru-vzdelani-l0-h-do-bezneho?highlightWords=Metodick%C3%BD+n%C3%A1vod+pro+zaveden%C3%AD+obor%C5%AF+L0%2BH+b%C4%9B%C5%BEn%C3%A9ho+re%C5%BEim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stredni-vzdelavani/prijimani-na-stredni-skoly-a-konzervatore" TargetMode="External"/><Relationship Id="rId2" Type="http://schemas.openxmlformats.org/officeDocument/2006/relationships/hyperlink" Target="http://www.klickevzdelani.cz/Management&#353;kol/&#344;editelna/P&#345;ij&#237;mac&#237;&#345;&#237;zen&#237;naS&#352;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absolvent.cz/" TargetMode="External"/><Relationship Id="rId5" Type="http://schemas.openxmlformats.org/officeDocument/2006/relationships/hyperlink" Target="http://www.vyberskoly.cz/" TargetMode="External"/><Relationship Id="rId4" Type="http://schemas.openxmlformats.org/officeDocument/2006/relationships/hyperlink" Target="http://www.cermat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mk.cz/" TargetMode="External"/><Relationship Id="rId2" Type="http://schemas.openxmlformats.org/officeDocument/2006/relationships/hyperlink" Target="mailto:javorska.ilona@jmk.cz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7A5578-DB52-4442-95F3-15A8D8EA36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959" y="1961128"/>
            <a:ext cx="10309786" cy="3312836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latin typeface="Arial" charset="0"/>
                <a:cs typeface="Arial" charset="0"/>
              </a:rPr>
              <a:t>Přijímací řízení na SŠ </a:t>
            </a:r>
            <a:br>
              <a:rPr lang="cs-CZ" sz="4800" dirty="0">
                <a:latin typeface="Arial" charset="0"/>
                <a:cs typeface="Arial" charset="0"/>
              </a:rPr>
            </a:br>
            <a:r>
              <a:rPr lang="cs-CZ" sz="4800" dirty="0">
                <a:latin typeface="Arial" charset="0"/>
                <a:cs typeface="Arial" charset="0"/>
              </a:rPr>
              <a:t>a konzervatoře</a:t>
            </a:r>
          </a:p>
          <a:p>
            <a:pPr algn="ctr"/>
            <a:r>
              <a:rPr lang="cs-CZ" sz="3200" dirty="0">
                <a:latin typeface="Arial" charset="0"/>
                <a:cs typeface="Arial" charset="0"/>
              </a:rPr>
              <a:t>pro školní rok</a:t>
            </a:r>
            <a:r>
              <a:rPr lang="cs-CZ" sz="5400" dirty="0">
                <a:latin typeface="Arial" charset="0"/>
                <a:cs typeface="Arial" charset="0"/>
              </a:rPr>
              <a:t> </a:t>
            </a:r>
            <a:r>
              <a:rPr lang="cs-CZ" sz="4800" dirty="0">
                <a:latin typeface="Arial" charset="0"/>
                <a:cs typeface="Arial" charset="0"/>
              </a:rPr>
              <a:t>2023/2024</a:t>
            </a:r>
          </a:p>
          <a:p>
            <a:pPr algn="ctr"/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10EEC4C-7405-4F14-A7E4-83AD62E060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Mgr. Ilona Javorská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6CD30AF-8179-4F75-B451-915EDF12A0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03.10.2022</a:t>
            </a:r>
          </a:p>
        </p:txBody>
      </p:sp>
    </p:spTree>
    <p:extLst>
      <p:ext uri="{BB962C8B-B14F-4D97-AF65-F5344CB8AC3E}">
        <p14:creationId xmlns:p14="http://schemas.microsoft.com/office/powerpoint/2010/main" val="34660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7BEAA-A3E4-4295-9B87-EE455E69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                       </a:t>
            </a:r>
            <a:r>
              <a:rPr lang="cs-CZ" sz="3100" dirty="0">
                <a:solidFill>
                  <a:schemeClr val="tx1"/>
                </a:solidFill>
              </a:rPr>
              <a:t>Přihláška ke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3D3B64-5374-4A6A-9B85-15983144F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2876689"/>
            <a:ext cx="10933310" cy="3237784"/>
          </a:xfrm>
        </p:spPr>
        <p:txBody>
          <a:bodyPr>
            <a:normAutofit/>
          </a:bodyPr>
          <a:lstStyle/>
          <a:p>
            <a:r>
              <a:rPr lang="cs-CZ" sz="2400" dirty="0"/>
              <a:t>formuláře přihlášek</a:t>
            </a:r>
          </a:p>
          <a:p>
            <a:pPr marL="0" indent="0">
              <a:buNone/>
            </a:pPr>
            <a:r>
              <a:rPr lang="cs-CZ" sz="2400" dirty="0"/>
              <a:t>   (platné od minulého roku, je možné použít i starší verzi po doplnění</a:t>
            </a:r>
          </a:p>
          <a:p>
            <a:pPr marL="0" indent="0">
              <a:buNone/>
            </a:pPr>
            <a:r>
              <a:rPr lang="cs-CZ" sz="2400" dirty="0"/>
              <a:t>   chybějících údajů)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sz="2400" dirty="0"/>
              <a:t>označení hranatým razítkem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sz="2400" dirty="0"/>
              <a:t>stejnopisy přihlášek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91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CF8015E-B35F-485C-8580-09B25BAC3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0" t="11313" r="40076" b="3704"/>
          <a:stretch/>
        </p:blipFill>
        <p:spPr>
          <a:xfrm>
            <a:off x="3500581" y="50127"/>
            <a:ext cx="5163128" cy="67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B02004D-7102-453D-9A44-2FDE8BCF2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4" t="11447" r="40455" b="3838"/>
          <a:stretch/>
        </p:blipFill>
        <p:spPr>
          <a:xfrm>
            <a:off x="3620654" y="120072"/>
            <a:ext cx="4922982" cy="667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5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78" y="1637187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Kritéria přijímacího řízení</a:t>
            </a:r>
            <a:endParaRPr lang="cs-CZ" sz="280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117E4EF0-1D7D-4CB8-821C-8C56E3932CE6}"/>
              </a:ext>
            </a:extLst>
          </p:cNvPr>
          <p:cNvSpPr txBox="1">
            <a:spLocks/>
          </p:cNvSpPr>
          <p:nvPr/>
        </p:nvSpPr>
        <p:spPr>
          <a:xfrm>
            <a:off x="498764" y="2607643"/>
            <a:ext cx="4635766" cy="332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93DCB1-9EC5-43B6-B384-6B5DCB59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79" y="2308194"/>
            <a:ext cx="11078694" cy="37730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hodnocení na vysvědčení z předchozího vzdělávání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jednotná přijímací zkouška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školní přijímací zkouška, je-li stanovena (v kompetenci ředitele SŠ)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talentová zkouška, je-li stanovena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případně další skutečnosti, které osvědčují vhodné schopnosti, vědomosti </a:t>
            </a:r>
            <a:br>
              <a:rPr lang="cs-CZ" sz="2400" dirty="0"/>
            </a:br>
            <a:r>
              <a:rPr lang="cs-CZ" sz="2400" dirty="0"/>
              <a:t>a zájmy uchazeče</a:t>
            </a:r>
          </a:p>
        </p:txBody>
      </p:sp>
    </p:spTree>
    <p:extLst>
      <p:ext uri="{BB962C8B-B14F-4D97-AF65-F5344CB8AC3E}">
        <p14:creationId xmlns:p14="http://schemas.microsoft.com/office/powerpoint/2010/main" val="99534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78" y="1637187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  <a:ea typeface="Calibri"/>
              </a:rPr>
              <a:t>Jednotné přijímací zkoušky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B1EC0B1-7E6A-4C0F-ACEA-B6206DA786B7}"/>
              </a:ext>
            </a:extLst>
          </p:cNvPr>
          <p:cNvSpPr txBox="1"/>
          <p:nvPr/>
        </p:nvSpPr>
        <p:spPr>
          <a:xfrm>
            <a:off x="498764" y="2318327"/>
            <a:ext cx="8700654" cy="381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</a:t>
            </a:r>
            <a:r>
              <a:rPr lang="cs-CZ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týkají: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D34F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oborů vzdělání s maturitní zkouškou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1600" dirty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1600" dirty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netýkají se: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D34F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skupiny oborů 82 Umění a užité umění (kde je součástí přijímacího řízení talentová zkouška, výjimkou je obor GSP)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D34F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zkráceného studia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10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Jednotné přijímací zkoušky</a:t>
            </a:r>
            <a:endParaRPr 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1828800"/>
            <a:ext cx="10933309" cy="4378035"/>
          </a:xfrm>
        </p:spPr>
        <p:txBody>
          <a:bodyPr>
            <a:normAutofit/>
          </a:bodyPr>
          <a:lstStyle/>
          <a:p>
            <a:endParaRPr lang="cs-CZ" dirty="0"/>
          </a:p>
          <a:p>
            <a:pPr>
              <a:lnSpc>
                <a:spcPct val="150000"/>
              </a:lnSpc>
            </a:pPr>
            <a:r>
              <a:rPr lang="cs-CZ" sz="2400" dirty="0"/>
              <a:t>přípravu, distribuci, vyhodnocení testů zajišťuje Centrum pro zjišťování výsledků vzdělávání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podíl hodnocení přijímací zkoušky na celkovém hodnocení – </a:t>
            </a:r>
            <a:r>
              <a:rPr lang="cs-CZ" sz="2400" dirty="0">
                <a:solidFill>
                  <a:srgbClr val="FF0000"/>
                </a:solidFill>
              </a:rPr>
              <a:t>60 %</a:t>
            </a:r>
            <a:r>
              <a:rPr lang="cs-CZ" sz="2400" dirty="0"/>
              <a:t> (gymnázium se sportovní přípravou – </a:t>
            </a:r>
            <a:r>
              <a:rPr lang="cs-CZ" sz="2400" dirty="0">
                <a:solidFill>
                  <a:srgbClr val="FF0000"/>
                </a:solidFill>
              </a:rPr>
              <a:t>40 %</a:t>
            </a:r>
            <a:r>
              <a:rPr lang="cs-CZ" sz="24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ředitel SŠ může stanovit </a:t>
            </a:r>
            <a:r>
              <a:rPr lang="cs-CZ" sz="2400" b="1" dirty="0"/>
              <a:t>hranici úspěšnosti</a:t>
            </a:r>
            <a:r>
              <a:rPr lang="cs-CZ" sz="2400" dirty="0"/>
              <a:t> v jednotné zkoušce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každý uchazeč </a:t>
            </a:r>
            <a:r>
              <a:rPr lang="cs-CZ" sz="2400" b="1" u="sng" dirty="0"/>
              <a:t>může</a:t>
            </a:r>
            <a:r>
              <a:rPr lang="cs-CZ" sz="2400" dirty="0"/>
              <a:t> JPZ konat 2 x, započítá se lepší výsledek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77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Termíny přijímacích zkoušek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2373745"/>
            <a:ext cx="10855036" cy="3901220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Jednotné</a:t>
            </a:r>
            <a:r>
              <a:rPr lang="cs-CZ" sz="2400" dirty="0"/>
              <a:t> přijímací zkoušky: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13. a 14. dubna 2023</a:t>
            </a:r>
            <a:r>
              <a:rPr lang="cs-CZ" sz="2400" dirty="0"/>
              <a:t> – čtyřleté studium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17. a 18. dubna 2023 </a:t>
            </a:r>
            <a:r>
              <a:rPr lang="cs-CZ" sz="2400" dirty="0"/>
              <a:t>– šestileté a osmileté gymnázium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2400" b="1" dirty="0"/>
              <a:t>Školní</a:t>
            </a:r>
            <a:r>
              <a:rPr lang="cs-CZ" sz="2400" dirty="0"/>
              <a:t> přijímací zkoušky:</a:t>
            </a:r>
            <a:r>
              <a:rPr lang="cs-CZ" sz="2400" dirty="0">
                <a:sym typeface="Wingdings" panose="05000000000000000000" pitchFamily="2" charset="2"/>
              </a:rPr>
              <a:t>  (škola stanoví 2 termíny)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12. – 28. dubna 2023 </a:t>
            </a:r>
            <a:r>
              <a:rPr lang="cs-CZ" sz="2400" dirty="0"/>
              <a:t>(obory s MZ)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22. – 30. dubna 2023 </a:t>
            </a:r>
            <a:r>
              <a:rPr lang="cs-CZ" sz="2400" dirty="0"/>
              <a:t>(ostatní obory)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79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Náhradní termíny 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1828801"/>
            <a:ext cx="10933309" cy="44461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sz="2400" dirty="0"/>
              <a:t>pokud se uchazeč k přijímací zkoušce nedostaví, ale do 3 dnů se řediteli dané školy písemně omluví (jen vážné důvody – např. zdravotní), tak může konat zkoušku v náhradním termínu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>
                <a:solidFill>
                  <a:srgbClr val="00B050"/>
                </a:solidFill>
              </a:rPr>
              <a:t>Jednotná přijímací zkouška</a:t>
            </a:r>
            <a:r>
              <a:rPr lang="cs-CZ" sz="2400" dirty="0"/>
              <a:t> – </a:t>
            </a:r>
            <a:r>
              <a:rPr lang="cs-CZ" sz="2400" b="1" dirty="0">
                <a:solidFill>
                  <a:srgbClr val="FF0000"/>
                </a:solidFill>
              </a:rPr>
              <a:t>10. a 11. května 2023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>
                <a:solidFill>
                  <a:srgbClr val="00B050"/>
                </a:solidFill>
              </a:rPr>
              <a:t>Školní přijímací zkouška</a:t>
            </a:r>
            <a:r>
              <a:rPr lang="cs-CZ" sz="2400" dirty="0"/>
              <a:t> – stanoví ředitel SŠ </a:t>
            </a:r>
            <a:r>
              <a:rPr lang="cs-CZ" sz="2400" b="1" dirty="0">
                <a:solidFill>
                  <a:srgbClr val="FF0000"/>
                </a:solidFill>
              </a:rPr>
              <a:t>do 1 měsíce</a:t>
            </a:r>
            <a:r>
              <a:rPr lang="cs-CZ" sz="2400" dirty="0"/>
              <a:t> od konání 					přijímacích zkoušek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951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Zápisový lístek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2004291"/>
            <a:ext cx="10933309" cy="42706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/>
              <a:t>každý uchazeč obdrží </a:t>
            </a:r>
            <a:r>
              <a:rPr lang="cs-CZ" sz="2400" b="1" dirty="0">
                <a:solidFill>
                  <a:srgbClr val="C00000"/>
                </a:solidFill>
              </a:rPr>
              <a:t>1</a:t>
            </a:r>
            <a:r>
              <a:rPr lang="cs-CZ" sz="2400" dirty="0"/>
              <a:t> zápisový lístek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cs-CZ" altLang="cs-CZ" sz="2400" dirty="0"/>
              <a:t>zápisový lístek je platný </a:t>
            </a:r>
            <a:r>
              <a:rPr lang="cs-CZ" altLang="cs-CZ" sz="2400" b="1" dirty="0">
                <a:solidFill>
                  <a:srgbClr val="C00000"/>
                </a:solidFill>
              </a:rPr>
              <a:t>pro školní rok, pro který je uchazeč přijímán </a:t>
            </a:r>
            <a:r>
              <a:rPr lang="cs-CZ" altLang="cs-CZ" sz="2400" dirty="0"/>
              <a:t>(2023/2024)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cs-CZ" altLang="cs-CZ" sz="2400" dirty="0">
                <a:sym typeface="Symbol" panose="05050102010706020507" pitchFamily="18" charset="2"/>
              </a:rPr>
              <a:t>zápisový lístek bude označen hranatým razítkem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cs-CZ" altLang="cs-CZ" sz="2400" dirty="0">
                <a:sym typeface="Symbol" panose="05050102010706020507" pitchFamily="18" charset="2"/>
              </a:rPr>
              <a:t>ZL vydává   	</a:t>
            </a:r>
            <a:r>
              <a:rPr lang="cs-CZ" altLang="cs-CZ" sz="2400" b="1" dirty="0">
                <a:solidFill>
                  <a:srgbClr val="C00000"/>
                </a:solidFill>
                <a:sym typeface="Symbol" panose="05050102010706020507" pitchFamily="18" charset="2"/>
              </a:rPr>
              <a:t>základní škola</a:t>
            </a:r>
            <a:r>
              <a:rPr lang="cs-CZ" altLang="cs-CZ" sz="2400" dirty="0"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sym typeface="Symbol" panose="05050102010706020507" pitchFamily="18" charset="2"/>
              </a:rPr>
              <a:t>(pro své žáky, do 30.11. a 15. 3.)</a:t>
            </a:r>
          </a:p>
          <a:p>
            <a:pPr marL="1828800" lvl="4" indent="0">
              <a:lnSpc>
                <a:spcPct val="150000"/>
              </a:lnSpc>
              <a:buNone/>
            </a:pPr>
            <a:r>
              <a:rPr lang="cs-CZ" sz="1200" dirty="0"/>
              <a:t>	 </a:t>
            </a:r>
            <a:r>
              <a:rPr lang="cs-CZ" sz="2400" b="1" dirty="0">
                <a:solidFill>
                  <a:srgbClr val="C00000"/>
                </a:solidFill>
              </a:rPr>
              <a:t>krajský úřad</a:t>
            </a:r>
            <a:r>
              <a:rPr lang="cs-CZ" sz="2400" dirty="0"/>
              <a:t> </a:t>
            </a:r>
            <a:r>
              <a:rPr lang="cs-CZ" sz="2000" dirty="0"/>
              <a:t>(v ostatních případech, v průběhu celého roku)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715FC90F-2D5F-4992-9EE7-06A400F31787}"/>
              </a:ext>
            </a:extLst>
          </p:cNvPr>
          <p:cNvCxnSpPr>
            <a:cxnSpLocks/>
          </p:cNvCxnSpPr>
          <p:nvPr/>
        </p:nvCxnSpPr>
        <p:spPr>
          <a:xfrm>
            <a:off x="2393287" y="5226329"/>
            <a:ext cx="75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72A1A35-8C53-4D98-9E30-929AA022EBE7}"/>
              </a:ext>
            </a:extLst>
          </p:cNvPr>
          <p:cNvCxnSpPr>
            <a:cxnSpLocks/>
          </p:cNvCxnSpPr>
          <p:nvPr/>
        </p:nvCxnSpPr>
        <p:spPr>
          <a:xfrm>
            <a:off x="2430639" y="5226329"/>
            <a:ext cx="681295" cy="354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29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Zápisový lístek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1828801"/>
            <a:ext cx="10933309" cy="444616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spcBef>
                <a:spcPct val="70000"/>
              </a:spcBef>
              <a:buNone/>
            </a:pPr>
            <a:r>
              <a:rPr lang="cs-CZ" altLang="cs-CZ" sz="2400" b="1" dirty="0">
                <a:solidFill>
                  <a:srgbClr val="C00000"/>
                </a:solidFill>
              </a:rPr>
              <a:t>Náhradní zápisový lístek </a:t>
            </a:r>
          </a:p>
          <a:p>
            <a:pPr>
              <a:lnSpc>
                <a:spcPct val="150000"/>
              </a:lnSpc>
              <a:spcBef>
                <a:spcPct val="70000"/>
              </a:spcBef>
            </a:pPr>
            <a:r>
              <a:rPr lang="cs-CZ" altLang="cs-CZ" sz="2400" dirty="0"/>
              <a:t>vydává v případě ztráty nebo zničení zápisového lístku orgán, který vydal původní zápisový lístek</a:t>
            </a:r>
          </a:p>
          <a:p>
            <a:pPr>
              <a:lnSpc>
                <a:spcPct val="150000"/>
              </a:lnSpc>
              <a:spcBef>
                <a:spcPct val="70000"/>
              </a:spcBef>
            </a:pPr>
            <a:r>
              <a:rPr lang="cs-CZ" altLang="cs-CZ" sz="2400" dirty="0"/>
              <a:t>nutná písemná žádost</a:t>
            </a:r>
          </a:p>
          <a:p>
            <a:pPr>
              <a:lnSpc>
                <a:spcPct val="150000"/>
              </a:lnSpc>
              <a:spcBef>
                <a:spcPct val="70000"/>
              </a:spcBef>
            </a:pPr>
            <a:r>
              <a:rPr lang="cs-CZ" altLang="cs-CZ" sz="2400" dirty="0"/>
              <a:t>čestné prohlášení, že původní ZL nebyl a nebude uplatněn na jiné střední škole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111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21916-5DD3-A5A1-400A-D2462E2F7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29" y="2720226"/>
            <a:ext cx="10933309" cy="201625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Doporučení k volbě střední školy </a:t>
            </a:r>
            <a:br>
              <a:rPr lang="cs-CZ" dirty="0"/>
            </a:br>
            <a:r>
              <a:rPr lang="cs-CZ" dirty="0"/>
              <a:t>pro školní rok 2023/2024</a:t>
            </a:r>
          </a:p>
        </p:txBody>
      </p:sp>
    </p:spTree>
    <p:extLst>
      <p:ext uri="{BB962C8B-B14F-4D97-AF65-F5344CB8AC3E}">
        <p14:creationId xmlns:p14="http://schemas.microsoft.com/office/powerpoint/2010/main" val="2998481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Zápisový lístek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1828801"/>
            <a:ext cx="10933309" cy="4446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70000"/>
              </a:spcBef>
              <a:buClr>
                <a:srgbClr val="294A8B"/>
              </a:buClr>
              <a:defRPr/>
            </a:pPr>
            <a:r>
              <a:rPr lang="cs-CZ" altLang="cs-CZ" sz="2000" dirty="0"/>
              <a:t>zápisový lístek odevzdá uchazeč (zákonný zástupce) nejpozději </a:t>
            </a:r>
            <a:r>
              <a:rPr lang="cs-CZ" altLang="cs-CZ" sz="2000" b="1" dirty="0">
                <a:solidFill>
                  <a:srgbClr val="C00000"/>
                </a:solidFill>
              </a:rPr>
              <a:t>do 10 pracovních dnů</a:t>
            </a:r>
            <a:r>
              <a:rPr lang="cs-CZ" altLang="cs-CZ" sz="2000" dirty="0"/>
              <a:t> </a:t>
            </a:r>
            <a:br>
              <a:rPr lang="cs-CZ" altLang="cs-CZ" sz="2000" dirty="0"/>
            </a:br>
            <a:r>
              <a:rPr lang="cs-CZ" altLang="cs-CZ" sz="2000" dirty="0"/>
              <a:t>ode dne oznámení – zveřejnění rozhodnutí o přijetí ke vzdělávání, slouží k potvrzení úmyslu vzdělávat se v dané střední škole </a:t>
            </a:r>
          </a:p>
          <a:p>
            <a:pPr algn="just">
              <a:lnSpc>
                <a:spcPct val="150000"/>
              </a:lnSpc>
              <a:spcBef>
                <a:spcPct val="70000"/>
              </a:spcBef>
              <a:buClr>
                <a:srgbClr val="294A8B"/>
              </a:buClr>
              <a:defRPr/>
            </a:pPr>
            <a:r>
              <a:rPr lang="cs-CZ" altLang="cs-CZ" sz="2000" dirty="0"/>
              <a:t>zápisový lístek lze uplatnit</a:t>
            </a:r>
            <a:r>
              <a:rPr lang="cs-CZ" altLang="cs-CZ" sz="2000" b="1" dirty="0">
                <a:solidFill>
                  <a:srgbClr val="C00000"/>
                </a:solidFill>
              </a:rPr>
              <a:t> jen jednou</a:t>
            </a:r>
            <a:r>
              <a:rPr lang="cs-CZ" altLang="cs-CZ" sz="2000" dirty="0"/>
              <a:t> </a:t>
            </a:r>
          </a:p>
          <a:p>
            <a:pPr algn="just">
              <a:lnSpc>
                <a:spcPct val="150000"/>
              </a:lnSpc>
              <a:spcBef>
                <a:spcPct val="70000"/>
              </a:spcBef>
              <a:buClr>
                <a:srgbClr val="294A8B"/>
              </a:buClr>
              <a:defRPr/>
            </a:pPr>
            <a:r>
              <a:rPr lang="cs-CZ" altLang="cs-CZ" sz="2000" dirty="0"/>
              <a:t>zpětvzetí je možné pouze v případě:</a:t>
            </a:r>
            <a:endParaRPr lang="cs-CZ" altLang="cs-CZ" sz="2000" b="1" dirty="0">
              <a:solidFill>
                <a:srgbClr val="C00000"/>
              </a:solidFill>
            </a:endParaRPr>
          </a:p>
          <a:p>
            <a:pPr marL="630238" lvl="1" indent="-274638"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cs-CZ" altLang="cs-CZ" sz="2000" dirty="0"/>
              <a:t>přijetí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dirty="0"/>
              <a:t>na jinou SŠ </a:t>
            </a:r>
            <a:r>
              <a:rPr lang="cs-CZ" altLang="cs-CZ" sz="2000" b="1" dirty="0">
                <a:solidFill>
                  <a:srgbClr val="C00000"/>
                </a:solidFill>
              </a:rPr>
              <a:t>na základě odvolání</a:t>
            </a:r>
          </a:p>
          <a:p>
            <a:pPr marL="630238" lvl="1" indent="-274638" algn="just">
              <a:lnSpc>
                <a:spcPct val="150000"/>
              </a:lnSpc>
              <a:spcBef>
                <a:spcPts val="600"/>
              </a:spcBef>
              <a:buClr>
                <a:srgbClr val="19489A"/>
              </a:buClr>
              <a:defRPr/>
            </a:pPr>
            <a:r>
              <a:rPr lang="cs-CZ" altLang="cs-CZ" sz="2000" b="1" dirty="0">
                <a:solidFill>
                  <a:srgbClr val="C00000"/>
                </a:solidFill>
              </a:rPr>
              <a:t>odevzdání ZL do oboru vzdělání s talentovou zkouškou </a:t>
            </a:r>
            <a:r>
              <a:rPr lang="cs-CZ" altLang="cs-CZ" sz="2000" dirty="0"/>
              <a:t>(včetně konzervatoře) a následné přijetí do oboru vzdělání bez talentové zkoušky</a:t>
            </a:r>
            <a:endParaRPr lang="cs-CZ" altLang="cs-CZ" sz="2000" dirty="0">
              <a:sym typeface="Symbol" panose="05050102010706020507" pitchFamily="18" charset="2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16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Odvolací řízení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1828801"/>
            <a:ext cx="10933309" cy="444616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sz="2400" dirty="0"/>
              <a:t>odvolání se podává písemně ve lhůtě </a:t>
            </a:r>
            <a:r>
              <a:rPr lang="cs-CZ" sz="2400" b="1" dirty="0">
                <a:solidFill>
                  <a:srgbClr val="FF0000"/>
                </a:solidFill>
              </a:rPr>
              <a:t>3 pracovních dnů</a:t>
            </a:r>
            <a:r>
              <a:rPr lang="cs-CZ" sz="2400" dirty="0"/>
              <a:t> od doručení rozhodnutí (je možné zaslat poštou i poslední den lhůty)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odvolání se adresuje řediteli střední školy</a:t>
            </a:r>
          </a:p>
          <a:p>
            <a:pPr marL="0" indent="0">
              <a:buNone/>
            </a:pPr>
            <a:endParaRPr lang="cs-CZ" sz="2400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836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Další kola přijímacího řízení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89" y="2077375"/>
            <a:ext cx="11084312" cy="419759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sz="2400" dirty="0"/>
              <a:t>počet dalších kol přijímacího řízení není omezen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ředitel SŠ zveřejní počty volných míst, kritéria a termíny ve škole a způsobem umožňujícím dálkový přístup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tyto informace jsou souhrnně zveřejňovány na </a:t>
            </a:r>
            <a:r>
              <a:rPr lang="cs-CZ" sz="2400" b="1" dirty="0">
                <a:solidFill>
                  <a:srgbClr val="FF0000"/>
                </a:solidFill>
              </a:rPr>
              <a:t>www.jmskoly.cz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neomezené množství přihlášek – </a:t>
            </a:r>
            <a:r>
              <a:rPr lang="cs-CZ" sz="2400" b="1" dirty="0">
                <a:solidFill>
                  <a:srgbClr val="FF0000"/>
                </a:solidFill>
              </a:rPr>
              <a:t>vyplní se jen jedna škola </a:t>
            </a:r>
            <a:r>
              <a:rPr lang="cs-CZ" sz="2400" dirty="0"/>
              <a:t>(jedna kolonka)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možnost použít výsledky jednotné přijímací zkoušky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pozvánka se zasílá nejpozději 7 pracovních dnů před termínem konání přijímací zkoušky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63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F5AA4-F2B1-4412-AF71-84746891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Obory vzdělání L0 + 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6C492-6AE3-4230-AF2F-BDF6D48CB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7" y="3222593"/>
            <a:ext cx="10803384" cy="2663301"/>
          </a:xfrm>
        </p:spPr>
        <p:txBody>
          <a:bodyPr>
            <a:normAutofit/>
          </a:bodyPr>
          <a:lstStyle/>
          <a:p>
            <a:r>
              <a:rPr lang="cs-CZ" sz="2400" dirty="0"/>
              <a:t>jedná se o vybrané maturitní obory vzdělání, jejichž absolvováním je možné získat jak střední vzdělání s maturitní zkouškou, tak i střední vzdělání s výučním listem</a:t>
            </a:r>
          </a:p>
          <a:p>
            <a:r>
              <a:rPr lang="cs-CZ" sz="2400" dirty="0"/>
              <a:t>na přihlášce ke studiu bude uveden jak obor vzdělání s maturitní zkouškou (L0), tak i doplňující obor vzdělání s výučním listem (H)</a:t>
            </a:r>
          </a:p>
          <a:p>
            <a:r>
              <a:rPr lang="cs-CZ" sz="2400" dirty="0"/>
              <a:t>přehled vybraných dvojic oborů vzdělání L0 a H (viz níže)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405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B4C96A2-7B36-4FA3-A017-F17B524F0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815008"/>
              </p:ext>
            </p:extLst>
          </p:nvPr>
        </p:nvGraphicFramePr>
        <p:xfrm>
          <a:off x="249382" y="1311561"/>
          <a:ext cx="5476715" cy="5024581"/>
        </p:xfrm>
        <a:graphic>
          <a:graphicData uri="http://schemas.openxmlformats.org/drawingml/2006/table">
            <a:tbl>
              <a:tblPr/>
              <a:tblGrid>
                <a:gridCol w="460832">
                  <a:extLst>
                    <a:ext uri="{9D8B030D-6E8A-4147-A177-3AD203B41FA5}">
                      <a16:colId xmlns:a16="http://schemas.microsoft.com/office/drawing/2014/main" val="2639790464"/>
                    </a:ext>
                  </a:extLst>
                </a:gridCol>
                <a:gridCol w="2950909">
                  <a:extLst>
                    <a:ext uri="{9D8B030D-6E8A-4147-A177-3AD203B41FA5}">
                      <a16:colId xmlns:a16="http://schemas.microsoft.com/office/drawing/2014/main" val="2940321587"/>
                    </a:ext>
                  </a:extLst>
                </a:gridCol>
                <a:gridCol w="2064974">
                  <a:extLst>
                    <a:ext uri="{9D8B030D-6E8A-4147-A177-3AD203B41FA5}">
                      <a16:colId xmlns:a16="http://schemas.microsoft.com/office/drawing/2014/main" val="2084381474"/>
                    </a:ext>
                  </a:extLst>
                </a:gridCol>
              </a:tblGrid>
              <a:tr h="6873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Obor vzdělání s maturitní zkouškou kategorie dosaženého vzdělání L0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Doplňující obor vzdělání s výučním listem kategorie dosaženého vzdělání H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127151"/>
                  </a:ext>
                </a:extLst>
              </a:tr>
              <a:tr h="2752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21-41-L/01 Hutník operátor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21-52 H/01 Hutník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337584"/>
                  </a:ext>
                </a:extLst>
              </a:tr>
              <a:tr h="4124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21–44-L/01 Technik modelových zařízení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21–53-H/01 Modelář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125753"/>
                  </a:ext>
                </a:extLst>
              </a:tr>
              <a:tr h="2752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23-44-L/01 Mechanik strojů a zařízení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23-51-H/01 Strojní mechanik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998342"/>
                  </a:ext>
                </a:extLst>
              </a:tr>
              <a:tr h="2752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23-44-L/01 Mechanik strojů a zařízení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23-52-H/01 Nástrojař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739248"/>
                  </a:ext>
                </a:extLst>
              </a:tr>
              <a:tr h="2752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23-45-L/01 Mechanik seřizovač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23-56-H/01 Obráběč kovů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157062"/>
                  </a:ext>
                </a:extLst>
              </a:tr>
              <a:tr h="4124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23-45-L/01 Mechanik seřizovač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26-52-H/01 Elektromechanik pro zařízení a přístroje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005949"/>
                  </a:ext>
                </a:extLst>
              </a:tr>
              <a:tr h="2752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23-62-L/01 Optik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23-62-H/01 Jemný mechanik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630769"/>
                  </a:ext>
                </a:extLst>
              </a:tr>
              <a:tr h="1617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23-69-L/01 Technik puškař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23-69-H/01 Puškař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68478"/>
                  </a:ext>
                </a:extLst>
              </a:tr>
              <a:tr h="2752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26-41-L/01 Mechanik elektrotechnik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26-51-H/01 Elektrikář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246005"/>
                  </a:ext>
                </a:extLst>
              </a:tr>
              <a:tr h="4124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26-41-L/01 Mechanik elektrotechnik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26-52-H/01 Elektromechanik pro zařízení a přístroje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027127"/>
                  </a:ext>
                </a:extLst>
              </a:tr>
              <a:tr h="1617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28-42-L/01 Chemik operátor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28-52-H/01 Chemik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498545"/>
                  </a:ext>
                </a:extLst>
              </a:tr>
              <a:tr h="1617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31-43-L/01 Oděvní technik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31-58-H/01 Krejčí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37860"/>
                  </a:ext>
                </a:extLst>
              </a:tr>
              <a:tr h="2752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33-41-L/01 Operátor dřevařské a nábytkářské výroby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33-56-H/01 Truhlář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703908"/>
                  </a:ext>
                </a:extLst>
              </a:tr>
              <a:tr h="4124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34-52-L/01 Tiskař na polygrafických strojích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34-52-H/01 Tiskař na polygrafických strojích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235795"/>
                  </a:ext>
                </a:extLst>
              </a:tr>
              <a:tr h="2752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34-53-L/01 Reprodukční grafik pro média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34-53-H/01 Reprodukční grafik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051343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3455FC6-E026-4011-BC54-1599B625D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05179"/>
              </p:ext>
            </p:extLst>
          </p:nvPr>
        </p:nvGraphicFramePr>
        <p:xfrm>
          <a:off x="6096000" y="1311561"/>
          <a:ext cx="5846619" cy="5069857"/>
        </p:xfrm>
        <a:graphic>
          <a:graphicData uri="http://schemas.openxmlformats.org/drawingml/2006/table">
            <a:tbl>
              <a:tblPr/>
              <a:tblGrid>
                <a:gridCol w="380045">
                  <a:extLst>
                    <a:ext uri="{9D8B030D-6E8A-4147-A177-3AD203B41FA5}">
                      <a16:colId xmlns:a16="http://schemas.microsoft.com/office/drawing/2014/main" val="400988893"/>
                    </a:ext>
                  </a:extLst>
                </a:gridCol>
                <a:gridCol w="3009853">
                  <a:extLst>
                    <a:ext uri="{9D8B030D-6E8A-4147-A177-3AD203B41FA5}">
                      <a16:colId xmlns:a16="http://schemas.microsoft.com/office/drawing/2014/main" val="1500999254"/>
                    </a:ext>
                  </a:extLst>
                </a:gridCol>
                <a:gridCol w="2456721">
                  <a:extLst>
                    <a:ext uri="{9D8B030D-6E8A-4147-A177-3AD203B41FA5}">
                      <a16:colId xmlns:a16="http://schemas.microsoft.com/office/drawing/2014/main" val="948394241"/>
                    </a:ext>
                  </a:extLst>
                </a:gridCol>
              </a:tblGrid>
              <a:tr h="5023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39-41-L/01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Autotronik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23-68-H/01 Mechanik opravář motorových vozidel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259278"/>
                  </a:ext>
                </a:extLst>
              </a:tr>
              <a:tr h="3381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39-41-L/01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Autotronik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26-57-H/01 Autoelektrikář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457767"/>
                  </a:ext>
                </a:extLst>
              </a:tr>
              <a:tr h="5023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39-41-L/02 Mechanik instalatérských a elektrotechnických zařízení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36-52-H/01 Instalatér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593268"/>
                  </a:ext>
                </a:extLst>
              </a:tr>
              <a:tr h="3381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65-41-L/01 Gastronomie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65-51-H/01 Kuchař – číšník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983060"/>
                  </a:ext>
                </a:extLst>
              </a:tr>
              <a:tr h="1912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66-44-L/01 Obchodník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66-51-H/01 Prodavač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155564"/>
                  </a:ext>
                </a:extLst>
              </a:tr>
              <a:tr h="5023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69-41-L/02 Masér sportovní a rekondiční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69-53-H/01 Rekondiční a sportovní masér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686867"/>
                  </a:ext>
                </a:extLst>
              </a:tr>
              <a:tr h="3381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82-51-L/02 Uměleckořemeslné zpracování dřeva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82-51-H/02 Umělecký truhlář a řezbář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056162"/>
                  </a:ext>
                </a:extLst>
              </a:tr>
              <a:tr h="5023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82-51-L/01 Uměleckořemeslné zpracování kovů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82-51-H/01 Umělecký kovář a zámečník, pasíř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106692"/>
                  </a:ext>
                </a:extLst>
              </a:tr>
              <a:tr h="3381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82-51-L/01 Uměleckořemeslné zpracování kovů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23-52-H/01 Nástrojař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298214"/>
                  </a:ext>
                </a:extLst>
              </a:tr>
              <a:tr h="3381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82-51-L/01 Uměleckořemeslné zpracování kovů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23-57-H/01 Kovář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408928"/>
                  </a:ext>
                </a:extLst>
              </a:tr>
              <a:tr h="3381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82-51-L/04 Uměleckořemeslné zpracování kamene a keramiky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82-51-H/04 Umělecký keramik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213268"/>
                  </a:ext>
                </a:extLst>
              </a:tr>
              <a:tr h="3381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82-51-L/04 Uměleckořemeslné zpracování kamene a keramiky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36-54-H/01 Kameník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296916"/>
                  </a:ext>
                </a:extLst>
              </a:tr>
              <a:tr h="5023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82-51-L/05 Uměleckořemeslné zpracování skla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28-58-H/01 Sklář – Výrobce a zušlechťovatel skla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047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968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05DAF-B5BB-4350-BF50-08FBA102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54" y="1309423"/>
            <a:ext cx="10933309" cy="666119"/>
          </a:xfrm>
        </p:spPr>
        <p:txBody>
          <a:bodyPr>
            <a:normAutofit/>
          </a:bodyPr>
          <a:lstStyle/>
          <a:p>
            <a:pPr algn="ctr"/>
            <a:r>
              <a:rPr lang="cs-CZ" sz="2800">
                <a:solidFill>
                  <a:schemeClr val="tx1"/>
                </a:solidFill>
              </a:rPr>
              <a:t>Přihláška L0+</a:t>
            </a:r>
            <a:r>
              <a:rPr lang="cs-CZ" sz="2800" dirty="0">
                <a:solidFill>
                  <a:schemeClr val="tx1"/>
                </a:solidFill>
              </a:rPr>
              <a:t>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CDF39C-9F28-41FF-8215-F551E03AAFA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8" t="45855" r="35511" b="18283"/>
          <a:stretch/>
        </p:blipFill>
        <p:spPr bwMode="auto">
          <a:xfrm>
            <a:off x="411254" y="1975542"/>
            <a:ext cx="8728363" cy="3917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6ABE080-CD4F-438D-9498-E386293BD95B}"/>
              </a:ext>
            </a:extLst>
          </p:cNvPr>
          <p:cNvSpPr/>
          <p:nvPr/>
        </p:nvSpPr>
        <p:spPr>
          <a:xfrm>
            <a:off x="1671781" y="6374253"/>
            <a:ext cx="9531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Podrobné informace naleznete na: </a:t>
            </a:r>
            <a:r>
              <a:rPr lang="cs-CZ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Metodický návod pro zavedení oborů L0+H do běžného režimu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513FDD4-F73D-4382-868F-AC9645536968}"/>
              </a:ext>
            </a:extLst>
          </p:cNvPr>
          <p:cNvSpPr txBox="1"/>
          <p:nvPr/>
        </p:nvSpPr>
        <p:spPr>
          <a:xfrm>
            <a:off x="9448800" y="2410691"/>
            <a:ext cx="25584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1D34FD"/>
                </a:solidFill>
              </a:rPr>
              <a:t>Všechny střední školy mohou vzdělávání v doplňujících se oborech L0+H uskutečňovat pouze v těch dvojicích oborů vzdělání, které jsou uvedeny v části D6.</a:t>
            </a:r>
          </a:p>
          <a:p>
            <a:endParaRPr lang="cs-CZ" sz="2000" dirty="0">
              <a:solidFill>
                <a:srgbClr val="1D34FD"/>
              </a:solidFill>
            </a:endParaRPr>
          </a:p>
          <a:p>
            <a:r>
              <a:rPr lang="cs-CZ" sz="2000" dirty="0">
                <a:solidFill>
                  <a:srgbClr val="1D34FD"/>
                </a:solidFill>
              </a:rPr>
              <a:t>Jiné než uvedené dvojice oborů vzdělání nelze kombinovat.</a:t>
            </a:r>
          </a:p>
        </p:txBody>
      </p:sp>
    </p:spTree>
    <p:extLst>
      <p:ext uri="{BB962C8B-B14F-4D97-AF65-F5344CB8AC3E}">
        <p14:creationId xmlns:p14="http://schemas.microsoft.com/office/powerpoint/2010/main" val="2495107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</a:rPr>
              <a:t>Informace k přijímacímu řízení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2262909"/>
            <a:ext cx="10933309" cy="401205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80000"/>
              </a:spcBef>
              <a:buClr>
                <a:srgbClr val="0F189C"/>
              </a:buClr>
              <a:buNone/>
            </a:pPr>
            <a:r>
              <a:rPr lang="cs-CZ" altLang="cs-CZ" sz="2400" dirty="0"/>
              <a:t>informace k přijímacímu řízení jsou zveřejňovány na:</a:t>
            </a:r>
            <a:r>
              <a:rPr lang="cs-CZ" altLang="cs-CZ" sz="2800" dirty="0"/>
              <a:t> </a:t>
            </a:r>
          </a:p>
          <a:p>
            <a:pPr>
              <a:spcBef>
                <a:spcPct val="80000"/>
              </a:spcBef>
              <a:buClr>
                <a:srgbClr val="0F189C"/>
              </a:buClr>
            </a:pPr>
            <a:r>
              <a:rPr lang="cs-CZ" altLang="cs-CZ" sz="2400" dirty="0"/>
              <a:t>školském portálu JMK (</a:t>
            </a:r>
            <a:r>
              <a:rPr lang="cs-CZ" altLang="cs-CZ" sz="2400" dirty="0">
                <a:hlinkClick r:id="rId2"/>
              </a:rPr>
              <a:t>www.jmskoly.cz</a:t>
            </a:r>
            <a:r>
              <a:rPr lang="cs-CZ" altLang="cs-CZ" sz="2400" dirty="0"/>
              <a:t>), </a:t>
            </a:r>
          </a:p>
          <a:p>
            <a:pPr>
              <a:spcBef>
                <a:spcPct val="80000"/>
              </a:spcBef>
              <a:buClr>
                <a:srgbClr val="0F189C"/>
              </a:buClr>
            </a:pPr>
            <a:r>
              <a:rPr lang="cs-CZ" altLang="cs-CZ" sz="2400" dirty="0"/>
              <a:t>MŠMT (</a:t>
            </a:r>
            <a:r>
              <a:rPr lang="cs-CZ" altLang="cs-CZ" sz="2400" dirty="0">
                <a:hlinkClick r:id="rId3"/>
              </a:rPr>
              <a:t>www.msmt.cz</a:t>
            </a:r>
            <a:r>
              <a:rPr lang="cs-CZ" altLang="cs-CZ" sz="2400" dirty="0"/>
              <a:t>)  </a:t>
            </a:r>
          </a:p>
          <a:p>
            <a:pPr>
              <a:spcBef>
                <a:spcPct val="80000"/>
              </a:spcBef>
              <a:buClr>
                <a:srgbClr val="0F189C"/>
              </a:buClr>
            </a:pPr>
            <a:r>
              <a:rPr lang="cs-CZ" altLang="cs-CZ" sz="2400" dirty="0"/>
              <a:t>Cermatu (</a:t>
            </a:r>
            <a:r>
              <a:rPr lang="cs-CZ" altLang="cs-CZ" sz="2400" dirty="0">
                <a:hlinkClick r:id="rId4"/>
              </a:rPr>
              <a:t>www.cermat.cz</a:t>
            </a:r>
            <a:r>
              <a:rPr lang="cs-CZ" altLang="cs-CZ" sz="2400" dirty="0"/>
              <a:t>)</a:t>
            </a:r>
            <a:r>
              <a:rPr lang="cs-CZ" altLang="cs-CZ" sz="2400" dirty="0">
                <a:hlinkClick r:id="rId5"/>
              </a:rPr>
              <a:t> </a:t>
            </a:r>
          </a:p>
          <a:p>
            <a:pPr>
              <a:spcBef>
                <a:spcPct val="80000"/>
              </a:spcBef>
              <a:buClr>
                <a:srgbClr val="0F189C"/>
              </a:buClr>
            </a:pPr>
            <a:r>
              <a:rPr lang="cs-CZ" altLang="cs-CZ" sz="2400" dirty="0">
                <a:hlinkClick r:id="rId5"/>
              </a:rPr>
              <a:t>www.vyberskoly.cz</a:t>
            </a:r>
            <a:endParaRPr lang="cs-CZ" altLang="cs-CZ" sz="2400" dirty="0"/>
          </a:p>
          <a:p>
            <a:pPr>
              <a:spcBef>
                <a:spcPct val="80000"/>
              </a:spcBef>
              <a:buClr>
                <a:srgbClr val="0F189C"/>
              </a:buClr>
            </a:pPr>
            <a:r>
              <a:rPr lang="cs-CZ" altLang="cs-CZ" sz="2400" dirty="0">
                <a:hlinkClick r:id="rId6"/>
              </a:rPr>
              <a:t>www.infoabsolvent.cz</a:t>
            </a:r>
            <a:endParaRPr lang="cs-CZ" altLang="cs-CZ" sz="2400" dirty="0"/>
          </a:p>
          <a:p>
            <a:pPr>
              <a:spcBef>
                <a:spcPct val="80000"/>
              </a:spcBef>
              <a:buClr>
                <a:srgbClr val="0F189C"/>
              </a:buClr>
            </a:pPr>
            <a:r>
              <a:rPr lang="cs-CZ" altLang="cs-CZ" sz="2400" dirty="0"/>
              <a:t>www stránkách jednotlivých středních škol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090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6C021-DE6E-4EDE-8639-0D03B3C2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12BE3B-B7AA-49DD-A643-B32DB53DA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Mgr. </a:t>
            </a:r>
            <a:r>
              <a:rPr lang="cs-CZ"/>
              <a:t>Ilona Javorská</a:t>
            </a:r>
          </a:p>
          <a:p>
            <a:endParaRPr lang="cs-CZ" sz="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odbor školství - oddělení vzdělávání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referentka pro vzdělávání</a:t>
            </a: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Krajský úřad Jihomoravského kraje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Cejl 73, 601 82 Brno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telefon: 54165 3525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e-mail: </a:t>
            </a:r>
            <a:r>
              <a:rPr lang="cs-CZ" sz="1400" u="sng" dirty="0">
                <a:hlinkClick r:id="rId2"/>
              </a:rPr>
              <a:t>javorska.ilona@jmk.cz</a:t>
            </a:r>
            <a:endParaRPr lang="cs-CZ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web: </a:t>
            </a:r>
            <a:r>
              <a:rPr lang="cs-CZ" sz="1400" u="sng" dirty="0">
                <a:hlinkClick r:id="rId3"/>
              </a:rPr>
              <a:t>www.jmk.cz</a:t>
            </a:r>
            <a:endParaRPr lang="cs-CZ" sz="1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A4C726-8999-4F08-AC69-D0625F96C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3C887-C2D9-4063-9D02-E1F67878979A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14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89700F8-97A2-172A-E4E1-3ED8B21EC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530220"/>
            <a:ext cx="10933112" cy="765112"/>
          </a:xfrm>
        </p:spPr>
        <p:txBody>
          <a:bodyPr>
            <a:normAutofit/>
          </a:bodyPr>
          <a:lstStyle/>
          <a:p>
            <a:r>
              <a:rPr lang="cs-CZ" dirty="0"/>
              <a:t>Demografický vývoj</a:t>
            </a:r>
          </a:p>
        </p:txBody>
      </p:sp>
      <p:graphicFrame>
        <p:nvGraphicFramePr>
          <p:cNvPr id="5" name="Zástupný obsah 3">
            <a:extLst>
              <a:ext uri="{FF2B5EF4-FFF2-40B4-BE49-F238E27FC236}">
                <a16:creationId xmlns:a16="http://schemas.microsoft.com/office/drawing/2014/main" id="{BF213588-2BC7-05A7-B5DF-A481E4250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590505"/>
              </p:ext>
            </p:extLst>
          </p:nvPr>
        </p:nvGraphicFramePr>
        <p:xfrm>
          <a:off x="420688" y="2622550"/>
          <a:ext cx="10933112" cy="370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386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1DD3B-D949-FCEE-589D-C17730A8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90" y="1955968"/>
            <a:ext cx="10933310" cy="120711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Nabídka středních škol v JMK pro školní rok 2023/2024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3CEBE8-A9D0-1FD6-1866-99495293A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2" y="3694923"/>
            <a:ext cx="11635274" cy="2575247"/>
          </a:xfrm>
        </p:spPr>
        <p:txBody>
          <a:bodyPr/>
          <a:lstStyle/>
          <a:p>
            <a:r>
              <a:rPr lang="cs-CZ" sz="2100" dirty="0"/>
              <a:t>střední školy zřizované krajem nabízejí pro žáky končící povinnou školní docházku </a:t>
            </a:r>
            <a:r>
              <a:rPr lang="cs-CZ" sz="2100" b="1" dirty="0"/>
              <a:t>12 375</a:t>
            </a:r>
            <a:r>
              <a:rPr lang="cs-CZ" sz="2100" dirty="0"/>
              <a:t> míst</a:t>
            </a:r>
          </a:p>
          <a:p>
            <a:r>
              <a:rPr lang="cs-CZ" sz="2100" dirty="0"/>
              <a:t>dalších </a:t>
            </a:r>
            <a:r>
              <a:rPr lang="cs-CZ" sz="2100" b="1" dirty="0"/>
              <a:t>2000 – 2300</a:t>
            </a:r>
            <a:r>
              <a:rPr lang="cs-CZ" sz="2100" dirty="0"/>
              <a:t> míst nabízejí střední školy ostatních zřizovatelů</a:t>
            </a:r>
          </a:p>
          <a:p>
            <a:r>
              <a:rPr lang="cs-CZ" sz="2100" dirty="0"/>
              <a:t>9. třídu ZŠ by mělo v roce 2023 ukončit cca 11 200 žáků</a:t>
            </a:r>
          </a:p>
          <a:p>
            <a:r>
              <a:rPr lang="cs-CZ" sz="2100" dirty="0"/>
              <a:t>je nabízeno více než </a:t>
            </a:r>
            <a:r>
              <a:rPr lang="cs-CZ" sz="2100" b="1" dirty="0"/>
              <a:t>14 500</a:t>
            </a:r>
            <a:r>
              <a:rPr lang="cs-CZ" sz="2100" dirty="0"/>
              <a:t> míst pro cca </a:t>
            </a:r>
            <a:r>
              <a:rPr lang="cs-CZ" sz="2100" b="1" dirty="0"/>
              <a:t>11 200</a:t>
            </a:r>
            <a:r>
              <a:rPr lang="cs-CZ" sz="2100" dirty="0"/>
              <a:t> žáků z 9. tříd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27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40089-6DAC-ABD0-C107-C92095E3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Volbu škol je třeba provádět velmi uvážlivě – doporučujeme vzít v úvahu následující:</a:t>
            </a:r>
            <a:b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AFD11-2297-037D-375E-BB501D9EC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0" y="3331029"/>
            <a:ext cx="10933311" cy="2230016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100" dirty="0">
                <a:effectLst/>
                <a:ea typeface="Calibri" panose="020F0502020204030204" pitchFamily="34" charset="0"/>
              </a:rPr>
              <a:t>všechny obory s maturitní zkouškou jsou vstupenkou na vysokou školu; mezi všeobecně zaměřené obory patří i lycea, na kterých je pravděpodobnost přijetí často větší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2100" dirty="0">
              <a:effectLst/>
              <a:ea typeface="Calibri" panose="020F050202020403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100" dirty="0">
                <a:effectLst/>
                <a:ea typeface="Calibri" panose="020F0502020204030204" pitchFamily="34" charset="0"/>
              </a:rPr>
              <a:t>mnohé obory s výučním listem jsou perspektivní a jejich absolvování zaručuje šanci na velmi dobré pracovní uplatnění – nezatracujte učiliště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24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DA7B20-0356-C8CD-2ABB-1C40C0695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8" y="1530220"/>
            <a:ext cx="11101874" cy="4777274"/>
          </a:xfrm>
        </p:spPr>
        <p:txBody>
          <a:bodyPr>
            <a:normAutofit lnSpcReduction="10000"/>
          </a:bodyPr>
          <a:lstStyle/>
          <a:p>
            <a:pPr marL="914400" lvl="1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100" dirty="0">
                <a:effectLst/>
                <a:ea typeface="Calibri" panose="020F0502020204030204" pitchFamily="34" charset="0"/>
              </a:rPr>
              <a:t>všichni absolventi ZŠ v kraji se na brněnské SŠ nevejdou, i mimo Brno jsou dobře vybavené kvalitní školy, většinou s menším počtem žáků a často s rodinnou atmosférou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2100" dirty="0">
              <a:effectLst/>
              <a:ea typeface="Calibri" panose="020F0502020204030204" pitchFamily="34" charset="0"/>
            </a:endParaRPr>
          </a:p>
          <a:p>
            <a:pPr marL="914400" lvl="1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100" dirty="0">
                <a:effectLst/>
                <a:ea typeface="Calibri" panose="020F0502020204030204" pitchFamily="34" charset="0"/>
              </a:rPr>
              <a:t>v případě mimobrněnských žáků je vhodné prioritně volit školy v místě bydliště, kde je šance na přijetí často vyšší než u škol v Brně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2100" dirty="0">
              <a:effectLst/>
              <a:ea typeface="Calibri" panose="020F0502020204030204" pitchFamily="34" charset="0"/>
            </a:endParaRPr>
          </a:p>
          <a:p>
            <a:pPr marL="914400" lvl="1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100" dirty="0">
                <a:effectLst/>
                <a:ea typeface="Calibri" panose="020F0502020204030204" pitchFamily="34" charset="0"/>
              </a:rPr>
              <a:t>u brněnských žáků doporučujeme zvážit i možnost podat jednu přihlášku na školu mimo Brno – z některých částí Brna mohou žáci dojet do mimobrněnské školy rychleji než na některé brněnské školy a šance na přijetí je mimo Brno často větší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2100" dirty="0">
              <a:effectLst/>
              <a:ea typeface="Calibri" panose="020F050202020403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100" dirty="0">
                <a:effectLst/>
                <a:ea typeface="Calibri" panose="020F0502020204030204" pitchFamily="34" charset="0"/>
              </a:rPr>
              <a:t>jednu přihlášku je vhodné podat na školu, která je pro žáka prioritou, druhou pak na školu, kde je velká šance na přijetí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47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Přijímací řízení do oborů vzdělání  s talentovou zkouškou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88" y="2253673"/>
            <a:ext cx="10933309" cy="3343563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</a:pPr>
            <a:r>
              <a:rPr lang="cs-CZ" sz="2600" b="1" dirty="0">
                <a:solidFill>
                  <a:srgbClr val="FF0000"/>
                </a:solidFill>
              </a:rPr>
              <a:t>2 přihlášky </a:t>
            </a:r>
            <a:endParaRPr lang="cs-CZ" sz="26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>
                <a:solidFill>
                  <a:srgbClr val="1D34FE"/>
                </a:solidFill>
              </a:rPr>
              <a:t>termín odevzdání přihlášek ke vzdělávání –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b="1" dirty="0">
                <a:solidFill>
                  <a:srgbClr val="FF0000"/>
                </a:solidFill>
              </a:rPr>
              <a:t>  do 30.11.2022</a:t>
            </a:r>
          </a:p>
          <a:p>
            <a:pPr marL="342900" indent="-342900">
              <a:lnSpc>
                <a:spcPct val="150000"/>
              </a:lnSpc>
            </a:pP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>
                <a:solidFill>
                  <a:srgbClr val="1D34FE"/>
                </a:solidFill>
              </a:rPr>
              <a:t>zveřejnění kritérií přijímacího řízení SŠ –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b="1" dirty="0">
                <a:solidFill>
                  <a:srgbClr val="FF0000"/>
                </a:solidFill>
              </a:rPr>
              <a:t>do 31.10.2022</a:t>
            </a:r>
          </a:p>
          <a:p>
            <a:pPr marL="342900" indent="-342900">
              <a:lnSpc>
                <a:spcPct val="150000"/>
              </a:lnSpc>
            </a:pP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>
                <a:solidFill>
                  <a:srgbClr val="1D34FE"/>
                </a:solidFill>
              </a:rPr>
              <a:t>talentové zkoušky -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b="1" dirty="0">
                <a:solidFill>
                  <a:srgbClr val="FF0000"/>
                </a:solidFill>
              </a:rPr>
              <a:t>leden a únor </a:t>
            </a:r>
            <a:r>
              <a:rPr lang="cs-CZ" sz="2600" dirty="0">
                <a:solidFill>
                  <a:srgbClr val="1D34FE"/>
                </a:solidFill>
              </a:rPr>
              <a:t>(GSP) </a:t>
            </a:r>
            <a:r>
              <a:rPr lang="cs-CZ" sz="2600" b="1" dirty="0">
                <a:solidFill>
                  <a:srgbClr val="FF0000"/>
                </a:solidFill>
              </a:rPr>
              <a:t>2023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>
                <a:solidFill>
                  <a:srgbClr val="1D34FE"/>
                </a:solidFill>
              </a:rPr>
              <a:t>i v případě přijetí možnost podání 2 přihlášek v řádném termínu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395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DC4E1-0AE6-4274-B5FE-DDC661C3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Gymnázium se sportovní přípravou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23D237-03CC-4456-919F-02065112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2" y="2876689"/>
            <a:ext cx="10933308" cy="3160127"/>
          </a:xfrm>
        </p:spPr>
        <p:txBody>
          <a:bodyPr>
            <a:normAutofit/>
          </a:bodyPr>
          <a:lstStyle/>
          <a:p>
            <a:r>
              <a:rPr lang="cs-CZ" sz="2400" dirty="0"/>
              <a:t>jedná se o specifický obor vzdělání – patří do skupiny oborů s talentovou zkouškou, ale součástí přijímacího řízení je i jednotná přijímací zkouška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2400" dirty="0"/>
              <a:t>přihlášky se podávají do </a:t>
            </a:r>
            <a:r>
              <a:rPr lang="cs-CZ" sz="2400" b="1" dirty="0">
                <a:solidFill>
                  <a:srgbClr val="FF0000"/>
                </a:solidFill>
              </a:rPr>
              <a:t>30.listopadu 2022</a:t>
            </a:r>
          </a:p>
          <a:p>
            <a:pPr marL="0" indent="0">
              <a:buNone/>
            </a:pPr>
            <a:endParaRPr lang="cs-CZ" sz="800" b="1" dirty="0">
              <a:solidFill>
                <a:srgbClr val="FF0000"/>
              </a:solidFill>
            </a:endParaRPr>
          </a:p>
          <a:p>
            <a:r>
              <a:rPr lang="cs-CZ" sz="2400" dirty="0"/>
              <a:t>talentová zkouška se koná v termínu od 2. ledna do 15. února 2023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2400" dirty="0"/>
              <a:t>pokud uchazeč nevykoná talentovou zkoušku úspěšně, tak v přijímacím řízení nepokračuje; jednotnou přijímací zkoušku však na této škole koná</a:t>
            </a:r>
          </a:p>
        </p:txBody>
      </p:sp>
    </p:spTree>
    <p:extLst>
      <p:ext uri="{BB962C8B-B14F-4D97-AF65-F5344CB8AC3E}">
        <p14:creationId xmlns:p14="http://schemas.microsoft.com/office/powerpoint/2010/main" val="233931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1. kolo přijímacího řízení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1828801"/>
            <a:ext cx="10616964" cy="3685626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sz="2600" dirty="0"/>
              <a:t>zveřejnění kritérií SŠ – do </a:t>
            </a:r>
            <a:r>
              <a:rPr lang="cs-CZ" sz="2600" b="1" dirty="0">
                <a:solidFill>
                  <a:srgbClr val="FF0000"/>
                </a:solidFill>
              </a:rPr>
              <a:t>31. ledna 2023</a:t>
            </a:r>
          </a:p>
          <a:p>
            <a:pPr marL="0" indent="0">
              <a:buNone/>
            </a:pPr>
            <a:endParaRPr lang="cs-CZ" sz="2600" b="1" dirty="0">
              <a:solidFill>
                <a:srgbClr val="FF0000"/>
              </a:solidFill>
            </a:endParaRPr>
          </a:p>
          <a:p>
            <a:r>
              <a:rPr lang="cs-CZ" sz="2600" b="1" dirty="0">
                <a:solidFill>
                  <a:srgbClr val="FF0000"/>
                </a:solidFill>
              </a:rPr>
              <a:t>2 přihlášky</a:t>
            </a:r>
            <a:r>
              <a:rPr lang="cs-CZ" sz="2600" b="1" dirty="0"/>
              <a:t>      	</a:t>
            </a:r>
            <a:r>
              <a:rPr lang="cs-CZ" sz="2600" dirty="0"/>
              <a:t>na 2 školy</a:t>
            </a:r>
          </a:p>
          <a:p>
            <a:pPr marL="0" indent="0">
              <a:buNone/>
            </a:pPr>
            <a:r>
              <a:rPr lang="cs-CZ" sz="2600" dirty="0"/>
              <a:t>			na 1 školu - 2 obory; </a:t>
            </a:r>
          </a:p>
          <a:p>
            <a:pPr marL="0" indent="0">
              <a:buNone/>
            </a:pPr>
            <a:r>
              <a:rPr lang="cs-CZ" sz="2600" dirty="0"/>
              <a:t>			na 1 školu - 1 obor - 2 různá zaměření)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dirty="0"/>
              <a:t>termín podání přihlášek do </a:t>
            </a:r>
            <a:r>
              <a:rPr lang="cs-CZ" sz="2600" b="1" u="sng" dirty="0">
                <a:solidFill>
                  <a:srgbClr val="FF0000"/>
                </a:solidFill>
              </a:rPr>
              <a:t>1. března 2023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B303F4D-6403-4D79-A1E6-7E6735156178}"/>
              </a:ext>
            </a:extLst>
          </p:cNvPr>
          <p:cNvCxnSpPr/>
          <p:nvPr/>
        </p:nvCxnSpPr>
        <p:spPr>
          <a:xfrm>
            <a:off x="2467992" y="3515557"/>
            <a:ext cx="665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955AB32-CF48-47FF-8F03-040B1D5E5067}"/>
              </a:ext>
            </a:extLst>
          </p:cNvPr>
          <p:cNvCxnSpPr/>
          <p:nvPr/>
        </p:nvCxnSpPr>
        <p:spPr>
          <a:xfrm>
            <a:off x="2476870" y="3542190"/>
            <a:ext cx="710213" cy="390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F4987EF-EF7E-402A-8731-1992F28BF074}"/>
              </a:ext>
            </a:extLst>
          </p:cNvPr>
          <p:cNvCxnSpPr/>
          <p:nvPr/>
        </p:nvCxnSpPr>
        <p:spPr>
          <a:xfrm>
            <a:off x="2467992" y="3515557"/>
            <a:ext cx="727969" cy="763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8019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CFFB77E-50BA-4C65-8365-74CEE67A81AE}" vid="{4EF8900F-D85B-4C62-B6E2-DFD41CB478A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B778A1060CE249A670BCE1DD9CE9DB" ma:contentTypeVersion="8" ma:contentTypeDescription="Vytvoří nový dokument" ma:contentTypeScope="" ma:versionID="8f7b20511bf47d0081486d95b91208f8">
  <xsd:schema xmlns:xsd="http://www.w3.org/2001/XMLSchema" xmlns:xs="http://www.w3.org/2001/XMLSchema" xmlns:p="http://schemas.microsoft.com/office/2006/metadata/properties" xmlns:ns3="0fa8a809-754e-4940-9f79-6ca366ca1379" targetNamespace="http://schemas.microsoft.com/office/2006/metadata/properties" ma:root="true" ma:fieldsID="b592cd3358e01021401b4f0ed1964bd4" ns3:_="">
    <xsd:import namespace="0fa8a809-754e-4940-9f79-6ca366ca13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8a809-754e-4940-9f79-6ca366ca1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EB660A-0DED-4137-A643-91EF79BB25C9}">
  <ds:schemaRefs>
    <ds:schemaRef ds:uri="http://purl.org/dc/elements/1.1/"/>
    <ds:schemaRef ds:uri="http://schemas.microsoft.com/office/2006/metadata/properties"/>
    <ds:schemaRef ds:uri="0fa8a809-754e-4940-9f79-6ca366ca137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EAE810-C44B-42E7-B1A8-341EAC5FAC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6DC91A-2413-40FF-A158-78332B8CEC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a8a809-754e-4940-9f79-6ca366ca13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Prezentace1</Template>
  <TotalTime>1471</TotalTime>
  <Words>1621</Words>
  <Application>Microsoft Office PowerPoint</Application>
  <PresentationFormat>Širokoúhlá obrazovka</PresentationFormat>
  <Paragraphs>264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Doporučení k volbě střední školy  pro školní rok 2023/2024</vt:lpstr>
      <vt:lpstr>Demografický vývoj</vt:lpstr>
      <vt:lpstr>Nabídka středních škol v JMK pro školní rok 2023/2024</vt:lpstr>
      <vt:lpstr>Volbu škol je třeba provádět velmi uvážlivě – doporučujeme vzít v úvahu následující: </vt:lpstr>
      <vt:lpstr>Prezentace aplikace PowerPoint</vt:lpstr>
      <vt:lpstr>Přijímací řízení do oborů vzdělání  s talentovou zkouškou</vt:lpstr>
      <vt:lpstr>Gymnázium se sportovní přípravou</vt:lpstr>
      <vt:lpstr>1. kolo přijímacího řízení</vt:lpstr>
      <vt:lpstr>                       Přihláška ke vzdělávání</vt:lpstr>
      <vt:lpstr>Prezentace aplikace PowerPoint</vt:lpstr>
      <vt:lpstr>Prezentace aplikace PowerPoint</vt:lpstr>
      <vt:lpstr>Kritéria přijímacího řízení</vt:lpstr>
      <vt:lpstr>Jednotné přijímací zkoušky</vt:lpstr>
      <vt:lpstr>Jednotné přijímací zkoušky</vt:lpstr>
      <vt:lpstr>Termíny přijímacích zkoušek</vt:lpstr>
      <vt:lpstr>Náhradní termíny </vt:lpstr>
      <vt:lpstr>Zápisový lístek</vt:lpstr>
      <vt:lpstr>Zápisový lístek</vt:lpstr>
      <vt:lpstr>Zápisový lístek</vt:lpstr>
      <vt:lpstr>Odvolací řízení</vt:lpstr>
      <vt:lpstr>Další kola přijímacího řízení</vt:lpstr>
      <vt:lpstr>Obory vzdělání L0 + H</vt:lpstr>
      <vt:lpstr>Prezentace aplikace PowerPoint</vt:lpstr>
      <vt:lpstr>Přihláška L0+H</vt:lpstr>
      <vt:lpstr>Informace k přijímacímu řízení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Vybíral Oldřich</dc:creator>
  <cp:lastModifiedBy>Javorská Ilona</cp:lastModifiedBy>
  <cp:revision>19</cp:revision>
  <cp:lastPrinted>2019-11-04T11:25:58Z</cp:lastPrinted>
  <dcterms:created xsi:type="dcterms:W3CDTF">2019-04-01T07:58:50Z</dcterms:created>
  <dcterms:modified xsi:type="dcterms:W3CDTF">2022-09-29T08:49:23Z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0ebb53-23a2-471a-9c6e-17bd0d11311e_Enabled">
    <vt:lpwstr>True</vt:lpwstr>
  </property>
  <property fmtid="{D5CDD505-2E9C-101B-9397-08002B2CF9AE}" pid="3" name="MSIP_Label_690ebb53-23a2-471a-9c6e-17bd0d11311e_SiteId">
    <vt:lpwstr>418bc066-1b00-4aad-ad98-9ead95bb26a9</vt:lpwstr>
  </property>
  <property fmtid="{D5CDD505-2E9C-101B-9397-08002B2CF9AE}" pid="4" name="MSIP_Label_690ebb53-23a2-471a-9c6e-17bd0d11311e_SetDate">
    <vt:lpwstr>2019-10-22T12:19:37.7915279Z</vt:lpwstr>
  </property>
  <property fmtid="{D5CDD505-2E9C-101B-9397-08002B2CF9AE}" pid="5" name="MSIP_Label_690ebb53-23a2-471a-9c6e-17bd0d11311e_Name">
    <vt:lpwstr>Verejne</vt:lpwstr>
  </property>
  <property fmtid="{D5CDD505-2E9C-101B-9397-08002B2CF9AE}" pid="6" name="MSIP_Label_690ebb53-23a2-471a-9c6e-17bd0d11311e_Extended_MSFT_Method">
    <vt:lpwstr>Automatic</vt:lpwstr>
  </property>
  <property fmtid="{D5CDD505-2E9C-101B-9397-08002B2CF9AE}" pid="7" name="Sensitivity">
    <vt:lpwstr>Verejne</vt:lpwstr>
  </property>
  <property fmtid="{D5CDD505-2E9C-101B-9397-08002B2CF9AE}" pid="8" name="ContentTypeId">
    <vt:lpwstr>0x01010070B778A1060CE249A670BCE1DD9CE9DB</vt:lpwstr>
  </property>
</Properties>
</file>